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4">
  <p:sldMasterIdLst>
    <p:sldMasterId id="2147483705" r:id="rId1"/>
    <p:sldMasterId id="2147483657" r:id="rId2"/>
  </p:sldMasterIdLst>
  <p:notesMasterIdLst>
    <p:notesMasterId r:id="rId129"/>
  </p:notesMasterIdLst>
  <p:handoutMasterIdLst>
    <p:handoutMasterId r:id="rId130"/>
  </p:handoutMasterIdLst>
  <p:sldIdLst>
    <p:sldId id="413" r:id="rId3"/>
    <p:sldId id="522" r:id="rId4"/>
    <p:sldId id="430" r:id="rId5"/>
    <p:sldId id="479" r:id="rId6"/>
    <p:sldId id="547" r:id="rId7"/>
    <p:sldId id="480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54" r:id="rId18"/>
    <p:sldId id="519" r:id="rId19"/>
    <p:sldId id="555" r:id="rId20"/>
    <p:sldId id="520" r:id="rId21"/>
    <p:sldId id="431" r:id="rId22"/>
    <p:sldId id="432" r:id="rId23"/>
    <p:sldId id="521" r:id="rId24"/>
    <p:sldId id="481" r:id="rId25"/>
    <p:sldId id="435" r:id="rId26"/>
    <p:sldId id="508" r:id="rId27"/>
    <p:sldId id="434" r:id="rId28"/>
    <p:sldId id="462" r:id="rId29"/>
    <p:sldId id="490" r:id="rId30"/>
    <p:sldId id="482" r:id="rId31"/>
    <p:sldId id="442" r:id="rId32"/>
    <p:sldId id="443" r:id="rId33"/>
    <p:sldId id="439" r:id="rId34"/>
    <p:sldId id="440" r:id="rId35"/>
    <p:sldId id="441" r:id="rId36"/>
    <p:sldId id="437" r:id="rId37"/>
    <p:sldId id="438" r:id="rId38"/>
    <p:sldId id="436" r:id="rId39"/>
    <p:sldId id="483" r:id="rId40"/>
    <p:sldId id="444" r:id="rId41"/>
    <p:sldId id="445" r:id="rId42"/>
    <p:sldId id="446" r:id="rId43"/>
    <p:sldId id="447" r:id="rId44"/>
    <p:sldId id="448" r:id="rId45"/>
    <p:sldId id="451" r:id="rId46"/>
    <p:sldId id="450" r:id="rId47"/>
    <p:sldId id="452" r:id="rId48"/>
    <p:sldId id="453" r:id="rId49"/>
    <p:sldId id="507" r:id="rId50"/>
    <p:sldId id="454" r:id="rId51"/>
    <p:sldId id="484" r:id="rId52"/>
    <p:sldId id="455" r:id="rId53"/>
    <p:sldId id="461" r:id="rId54"/>
    <p:sldId id="460" r:id="rId55"/>
    <p:sldId id="457" r:id="rId56"/>
    <p:sldId id="525" r:id="rId57"/>
    <p:sldId id="459" r:id="rId58"/>
    <p:sldId id="458" r:id="rId59"/>
    <p:sldId id="526" r:id="rId60"/>
    <p:sldId id="486" r:id="rId61"/>
    <p:sldId id="464" r:id="rId62"/>
    <p:sldId id="465" r:id="rId63"/>
    <p:sldId id="466" r:id="rId64"/>
    <p:sldId id="467" r:id="rId65"/>
    <p:sldId id="478" r:id="rId66"/>
    <p:sldId id="468" r:id="rId67"/>
    <p:sldId id="485" r:id="rId68"/>
    <p:sldId id="559" r:id="rId69"/>
    <p:sldId id="456" r:id="rId70"/>
    <p:sldId id="469" r:id="rId71"/>
    <p:sldId id="471" r:id="rId72"/>
    <p:sldId id="472" r:id="rId73"/>
    <p:sldId id="473" r:id="rId74"/>
    <p:sldId id="475" r:id="rId75"/>
    <p:sldId id="474" r:id="rId76"/>
    <p:sldId id="476" r:id="rId77"/>
    <p:sldId id="477" r:id="rId78"/>
    <p:sldId id="487" r:id="rId79"/>
    <p:sldId id="495" r:id="rId80"/>
    <p:sldId id="492" r:id="rId81"/>
    <p:sldId id="493" r:id="rId82"/>
    <p:sldId id="523" r:id="rId83"/>
    <p:sldId id="563" r:id="rId84"/>
    <p:sldId id="488" r:id="rId85"/>
    <p:sldId id="565" r:id="rId86"/>
    <p:sldId id="550" r:id="rId87"/>
    <p:sldId id="551" r:id="rId88"/>
    <p:sldId id="562" r:id="rId89"/>
    <p:sldId id="497" r:id="rId90"/>
    <p:sldId id="498" r:id="rId91"/>
    <p:sldId id="499" r:id="rId92"/>
    <p:sldId id="506" r:id="rId93"/>
    <p:sldId id="500" r:id="rId94"/>
    <p:sldId id="501" r:id="rId95"/>
    <p:sldId id="524" r:id="rId96"/>
    <p:sldId id="505" r:id="rId97"/>
    <p:sldId id="502" r:id="rId98"/>
    <p:sldId id="552" r:id="rId99"/>
    <p:sldId id="503" r:id="rId100"/>
    <p:sldId id="504" r:id="rId101"/>
    <p:sldId id="553" r:id="rId102"/>
    <p:sldId id="537" r:id="rId103"/>
    <p:sldId id="530" r:id="rId104"/>
    <p:sldId id="305" r:id="rId105"/>
    <p:sldId id="529" r:id="rId106"/>
    <p:sldId id="528" r:id="rId107"/>
    <p:sldId id="538" r:id="rId108"/>
    <p:sldId id="531" r:id="rId109"/>
    <p:sldId id="532" r:id="rId110"/>
    <p:sldId id="533" r:id="rId111"/>
    <p:sldId id="534" r:id="rId112"/>
    <p:sldId id="535" r:id="rId113"/>
    <p:sldId id="536" r:id="rId114"/>
    <p:sldId id="540" r:id="rId115"/>
    <p:sldId id="541" r:id="rId116"/>
    <p:sldId id="542" r:id="rId117"/>
    <p:sldId id="539" r:id="rId118"/>
    <p:sldId id="543" r:id="rId119"/>
    <p:sldId id="544" r:id="rId120"/>
    <p:sldId id="545" r:id="rId121"/>
    <p:sldId id="546" r:id="rId122"/>
    <p:sldId id="564" r:id="rId123"/>
    <p:sldId id="549" r:id="rId124"/>
    <p:sldId id="561" r:id="rId125"/>
    <p:sldId id="560" r:id="rId126"/>
    <p:sldId id="556" r:id="rId127"/>
    <p:sldId id="527" r:id="rId128"/>
  </p:sldIdLst>
  <p:sldSz cx="9144000" cy="6858000" type="screen4x3"/>
  <p:notesSz cx="6954838" cy="9240838"/>
  <p:custDataLst>
    <p:tags r:id="rId13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911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  <p:cmAuthor id="1" name="Davina Verges" initials="DV" lastIdx="1" clrIdx="1">
    <p:extLst>
      <p:ext uri="{19B8F6BF-5375-455C-9EA6-DF929625EA0E}">
        <p15:presenceInfo xmlns:p15="http://schemas.microsoft.com/office/powerpoint/2012/main" userId="Davina Verg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0D"/>
    <a:srgbClr val="54933E"/>
    <a:srgbClr val="537F9F"/>
    <a:srgbClr val="34ACDE"/>
    <a:srgbClr val="00BABA"/>
    <a:srgbClr val="F67B44"/>
    <a:srgbClr val="586068"/>
    <a:srgbClr val="EFF0F1"/>
    <a:srgbClr val="FDB183"/>
    <a:srgbClr val="F9B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0" autoAdjust="0"/>
    <p:restoredTop sz="99762" autoAdjust="0"/>
  </p:normalViewPr>
  <p:slideViewPr>
    <p:cSldViewPr>
      <p:cViewPr varScale="1">
        <p:scale>
          <a:sx n="83" d="100"/>
          <a:sy n="83" d="100"/>
        </p:scale>
        <p:origin x="1315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30" d="100"/>
          <a:sy n="30" d="100"/>
        </p:scale>
        <p:origin x="3062" y="562"/>
      </p:cViewPr>
      <p:guideLst>
        <p:guide orient="horz" pos="3024"/>
        <p:guide pos="2304"/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handoutMaster" Target="handoutMasters/handoutMaster1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tags" Target="tags/tag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MPE01\Documents\Blogs\BSAC\comput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MPE01\Documents\Blogs\BSAC\comput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Typical Sensor Power in </a:t>
            </a:r>
            <a:r>
              <a:rPr lang="en-US" dirty="0">
                <a:sym typeface="Symbol"/>
              </a:rPr>
              <a:t>W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</c:spPr>
          <c:invertIfNegative val="0"/>
          <c:dLbls>
            <c:dLbl>
              <c:idx val="5"/>
              <c:layout>
                <c:manualLayout>
                  <c:x val="2.7777777777778434E-3"/>
                  <c:y val="-1.79597701149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DE1-4F41-A69D-824FBC7A02F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Sheet1!$A$16:$A$24</c:f>
              <c:strCache>
                <c:ptCount val="9"/>
                <c:pt idx="0">
                  <c:v>12.5Hz LP Acc only</c:v>
                </c:pt>
                <c:pt idx="1">
                  <c:v>400Hz LP Acc</c:v>
                </c:pt>
                <c:pt idx="2">
                  <c:v>12.5Hz Mag</c:v>
                </c:pt>
                <c:pt idx="3">
                  <c:v>400Hz Mag</c:v>
                </c:pt>
                <c:pt idx="4">
                  <c:v>Pedometer</c:v>
                </c:pt>
                <c:pt idx="5">
                  <c:v>Pressure (1Hz)</c:v>
                </c:pt>
                <c:pt idx="6">
                  <c:v>Hybrid Mag + Accel (200Hz)</c:v>
                </c:pt>
                <c:pt idx="7">
                  <c:v>Gyro Standby</c:v>
                </c:pt>
                <c:pt idx="8">
                  <c:v>Gyro RUN</c:v>
                </c:pt>
              </c:strCache>
            </c:strRef>
          </c:cat>
          <c:val>
            <c:numRef>
              <c:f>Sheet1!$D$16:$D$24</c:f>
              <c:numCache>
                <c:formatCode>General</c:formatCode>
                <c:ptCount val="9"/>
                <c:pt idx="0">
                  <c:v>20</c:v>
                </c:pt>
                <c:pt idx="1">
                  <c:v>234</c:v>
                </c:pt>
                <c:pt idx="2">
                  <c:v>100</c:v>
                </c:pt>
                <c:pt idx="3">
                  <c:v>1437.5</c:v>
                </c:pt>
                <c:pt idx="4">
                  <c:v>151.19999999999999</c:v>
                </c:pt>
                <c:pt idx="5">
                  <c:v>662.5</c:v>
                </c:pt>
                <c:pt idx="6">
                  <c:v>1100</c:v>
                </c:pt>
                <c:pt idx="7">
                  <c:v>9500</c:v>
                </c:pt>
                <c:pt idx="8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DE1-4F41-A69D-824FBC7A02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6969600"/>
        <c:axId val="327736704"/>
      </c:barChart>
      <c:catAx>
        <c:axId val="326969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27736704"/>
        <c:crosses val="autoZero"/>
        <c:auto val="1"/>
        <c:lblAlgn val="ctr"/>
        <c:lblOffset val="100"/>
        <c:noMultiLvlLbl val="0"/>
      </c:catAx>
      <c:valAx>
        <c:axId val="32773670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in </a:t>
                </a:r>
                <a:r>
                  <a:rPr lang="en-US">
                    <a:sym typeface="Symbol"/>
                  </a:rPr>
                  <a:t>W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26969600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Typical Sensor Power in </a:t>
            </a:r>
            <a:r>
              <a:rPr lang="en-US" dirty="0">
                <a:sym typeface="Symbol"/>
              </a:rPr>
              <a:t>W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64F0C"/>
            </a:solidFill>
          </c:spPr>
          <c:invertIfNegative val="0"/>
          <c:dLbls>
            <c:dLbl>
              <c:idx val="5"/>
              <c:layout>
                <c:manualLayout>
                  <c:x val="2.7777777777778434E-3"/>
                  <c:y val="-1.795977011494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20A-4856-B6F8-80A9C7FD5B4A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Sheet1!$A$16:$A$24</c:f>
              <c:strCache>
                <c:ptCount val="9"/>
                <c:pt idx="0">
                  <c:v>12.5Hz LP Acc only</c:v>
                </c:pt>
                <c:pt idx="1">
                  <c:v>400Hz LP Acc</c:v>
                </c:pt>
                <c:pt idx="2">
                  <c:v>12.5Hz Mag</c:v>
                </c:pt>
                <c:pt idx="3">
                  <c:v>400Hz Mag</c:v>
                </c:pt>
                <c:pt idx="4">
                  <c:v>Pedometer</c:v>
                </c:pt>
                <c:pt idx="5">
                  <c:v>Pressure (1Hz)</c:v>
                </c:pt>
                <c:pt idx="6">
                  <c:v>Hybrid Mag + Accel (200Hz)</c:v>
                </c:pt>
                <c:pt idx="7">
                  <c:v>Gyro Standby</c:v>
                </c:pt>
                <c:pt idx="8">
                  <c:v>Gyro RUN</c:v>
                </c:pt>
              </c:strCache>
            </c:strRef>
          </c:cat>
          <c:val>
            <c:numRef>
              <c:f>Sheet1!$D$16:$D$24</c:f>
              <c:numCache>
                <c:formatCode>General</c:formatCode>
                <c:ptCount val="9"/>
                <c:pt idx="0">
                  <c:v>20</c:v>
                </c:pt>
                <c:pt idx="1">
                  <c:v>234</c:v>
                </c:pt>
                <c:pt idx="2">
                  <c:v>100</c:v>
                </c:pt>
                <c:pt idx="3">
                  <c:v>1437.5</c:v>
                </c:pt>
                <c:pt idx="4">
                  <c:v>151.19999999999999</c:v>
                </c:pt>
                <c:pt idx="5">
                  <c:v>662.5</c:v>
                </c:pt>
                <c:pt idx="6">
                  <c:v>1100</c:v>
                </c:pt>
                <c:pt idx="7">
                  <c:v>9500</c:v>
                </c:pt>
                <c:pt idx="8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0A-4856-B6F8-80A9C7FD5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759232"/>
        <c:axId val="403424000"/>
      </c:barChart>
      <c:catAx>
        <c:axId val="401759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03424000"/>
        <c:crosses val="autoZero"/>
        <c:auto val="1"/>
        <c:lblAlgn val="ctr"/>
        <c:lblOffset val="100"/>
        <c:noMultiLvlLbl val="0"/>
      </c:catAx>
      <c:valAx>
        <c:axId val="403424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in </a:t>
                </a:r>
                <a:r>
                  <a:rPr lang="en-US">
                    <a:sym typeface="Symbol"/>
                  </a:rPr>
                  <a:t>W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01759232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chemeClr val="tx1"/>
      </a:solidFill>
    </a:ln>
  </c:sp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14T14:01:15.366" idx="1">
    <p:pos x="2663" y="2189"/>
    <p:text>You can use either of these visuals - i pulled from our rights free catalogue. Either can be enlarged, just left small so you could choose.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0F467-6449-4CD7-A97B-830D0B4FB05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50BF965-BFD1-4264-AD9D-3F618026B953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Physical</a:t>
          </a:r>
        </a:p>
        <a:p>
          <a:r>
            <a:rPr lang="en-US" dirty="0"/>
            <a:t>Sensor</a:t>
          </a:r>
        </a:p>
      </dgm:t>
    </dgm:pt>
    <dgm:pt modelId="{A4045B73-FA2B-4BA3-BB1A-493D2FDAD14A}" type="parTrans" cxnId="{FB85E234-473C-4C79-9E55-FA27FF36D524}">
      <dgm:prSet/>
      <dgm:spPr/>
      <dgm:t>
        <a:bodyPr/>
        <a:lstStyle/>
        <a:p>
          <a:endParaRPr lang="en-US"/>
        </a:p>
      </dgm:t>
    </dgm:pt>
    <dgm:pt modelId="{47F55CCF-0B00-4322-85C8-8F6E590EE65C}" type="sibTrans" cxnId="{FB85E234-473C-4C79-9E55-FA27FF36D52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51429B2A-0422-4BF3-8153-B820CD1F0366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Sensor Driver</a:t>
          </a:r>
        </a:p>
      </dgm:t>
    </dgm:pt>
    <dgm:pt modelId="{B135B66C-AEBD-4ACC-8579-9EB185DE2A4B}" type="parTrans" cxnId="{76B8547F-FE4C-4307-8DE9-F7D09D94DE15}">
      <dgm:prSet/>
      <dgm:spPr/>
      <dgm:t>
        <a:bodyPr/>
        <a:lstStyle/>
        <a:p>
          <a:endParaRPr lang="en-US"/>
        </a:p>
      </dgm:t>
    </dgm:pt>
    <dgm:pt modelId="{C93E964B-5F6D-493F-9A8B-92AF0AAF469C}" type="sibTrans" cxnId="{76B8547F-FE4C-4307-8DE9-F7D09D94DE1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5034B03-846D-4BFB-8CE5-F2B4087AAF5A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SW FIFO</a:t>
          </a:r>
        </a:p>
      </dgm:t>
    </dgm:pt>
    <dgm:pt modelId="{7AC9862A-EEC1-49E1-8EB0-07CE8A6CE073}" type="parTrans" cxnId="{DC1327DC-E0BA-44C6-B787-DEF24DDDB553}">
      <dgm:prSet/>
      <dgm:spPr/>
      <dgm:t>
        <a:bodyPr/>
        <a:lstStyle/>
        <a:p>
          <a:endParaRPr lang="en-US"/>
        </a:p>
      </dgm:t>
    </dgm:pt>
    <dgm:pt modelId="{E51A7AA6-84F7-4336-90F7-B01FCEE5A304}" type="sibTrans" cxnId="{DC1327DC-E0BA-44C6-B787-DEF24DDDB553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24D34C6-ED94-4AF2-8DEF-2F0A6934272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Fusion Engine</a:t>
          </a:r>
        </a:p>
      </dgm:t>
    </dgm:pt>
    <dgm:pt modelId="{C3776950-BEAD-4A75-A178-141ED260B174}" type="parTrans" cxnId="{BFA4E744-9BD6-4264-921D-7003A0DF945F}">
      <dgm:prSet/>
      <dgm:spPr/>
      <dgm:t>
        <a:bodyPr/>
        <a:lstStyle/>
        <a:p>
          <a:endParaRPr lang="en-US"/>
        </a:p>
      </dgm:t>
    </dgm:pt>
    <dgm:pt modelId="{A995DA94-EBD1-4170-8F6A-ED988093EA08}" type="sibTrans" cxnId="{BFA4E744-9BD6-4264-921D-7003A0DF945F}">
      <dgm:prSet/>
      <dgm:spPr/>
      <dgm:t>
        <a:bodyPr/>
        <a:lstStyle/>
        <a:p>
          <a:endParaRPr lang="en-US"/>
        </a:p>
      </dgm:t>
    </dgm:pt>
    <dgm:pt modelId="{F39822C2-DAE7-42F3-A7BA-EC83C41FC0F3}" type="pres">
      <dgm:prSet presAssocID="{B740F467-6449-4CD7-A97B-830D0B4FB055}" presName="Name0" presStyleCnt="0">
        <dgm:presLayoutVars>
          <dgm:dir/>
          <dgm:resizeHandles val="exact"/>
        </dgm:presLayoutVars>
      </dgm:prSet>
      <dgm:spPr/>
    </dgm:pt>
    <dgm:pt modelId="{6C8118FB-5AFB-4F8F-8D6D-F55223698502}" type="pres">
      <dgm:prSet presAssocID="{E50BF965-BFD1-4264-AD9D-3F618026B953}" presName="node" presStyleLbl="node1" presStyleIdx="0" presStyleCnt="4">
        <dgm:presLayoutVars>
          <dgm:bulletEnabled val="1"/>
        </dgm:presLayoutVars>
      </dgm:prSet>
      <dgm:spPr/>
    </dgm:pt>
    <dgm:pt modelId="{5588A95C-A2F8-46FD-8DD6-537A1F1A63EF}" type="pres">
      <dgm:prSet presAssocID="{47F55CCF-0B00-4322-85C8-8F6E590EE65C}" presName="sibTrans" presStyleLbl="sibTrans2D1" presStyleIdx="0" presStyleCnt="3"/>
      <dgm:spPr/>
    </dgm:pt>
    <dgm:pt modelId="{4016849F-9C5A-401E-8A66-A5043E0A52AC}" type="pres">
      <dgm:prSet presAssocID="{47F55CCF-0B00-4322-85C8-8F6E590EE65C}" presName="connectorText" presStyleLbl="sibTrans2D1" presStyleIdx="0" presStyleCnt="3"/>
      <dgm:spPr/>
    </dgm:pt>
    <dgm:pt modelId="{3B0323AB-B579-4DCB-B6FF-FD838390CA46}" type="pres">
      <dgm:prSet presAssocID="{51429B2A-0422-4BF3-8153-B820CD1F0366}" presName="node" presStyleLbl="node1" presStyleIdx="1" presStyleCnt="4">
        <dgm:presLayoutVars>
          <dgm:bulletEnabled val="1"/>
        </dgm:presLayoutVars>
      </dgm:prSet>
      <dgm:spPr/>
    </dgm:pt>
    <dgm:pt modelId="{5A4DB3DC-634D-41D9-879E-E9CEE613D3E5}" type="pres">
      <dgm:prSet presAssocID="{C93E964B-5F6D-493F-9A8B-92AF0AAF469C}" presName="sibTrans" presStyleLbl="sibTrans2D1" presStyleIdx="1" presStyleCnt="3"/>
      <dgm:spPr/>
    </dgm:pt>
    <dgm:pt modelId="{8BAD7570-4049-46BA-8159-F345BA293B52}" type="pres">
      <dgm:prSet presAssocID="{C93E964B-5F6D-493F-9A8B-92AF0AAF469C}" presName="connectorText" presStyleLbl="sibTrans2D1" presStyleIdx="1" presStyleCnt="3"/>
      <dgm:spPr/>
    </dgm:pt>
    <dgm:pt modelId="{4693D385-DEDA-4906-AEF4-CDC04DAFBE89}" type="pres">
      <dgm:prSet presAssocID="{C5034B03-846D-4BFB-8CE5-F2B4087AAF5A}" presName="node" presStyleLbl="node1" presStyleIdx="2" presStyleCnt="4">
        <dgm:presLayoutVars>
          <dgm:bulletEnabled val="1"/>
        </dgm:presLayoutVars>
      </dgm:prSet>
      <dgm:spPr/>
    </dgm:pt>
    <dgm:pt modelId="{C10F2C54-C853-4FF8-83B4-3238F6F432C4}" type="pres">
      <dgm:prSet presAssocID="{E51A7AA6-84F7-4336-90F7-B01FCEE5A304}" presName="sibTrans" presStyleLbl="sibTrans2D1" presStyleIdx="2" presStyleCnt="3"/>
      <dgm:spPr/>
    </dgm:pt>
    <dgm:pt modelId="{52D79A8B-0FF0-4D90-9ADF-03E45F6E6A07}" type="pres">
      <dgm:prSet presAssocID="{E51A7AA6-84F7-4336-90F7-B01FCEE5A304}" presName="connectorText" presStyleLbl="sibTrans2D1" presStyleIdx="2" presStyleCnt="3"/>
      <dgm:spPr/>
    </dgm:pt>
    <dgm:pt modelId="{6C360829-4FFE-4A0D-8824-5B2282296B5A}" type="pres">
      <dgm:prSet presAssocID="{824D34C6-ED94-4AF2-8DEF-2F0A69342727}" presName="node" presStyleLbl="node1" presStyleIdx="3" presStyleCnt="4">
        <dgm:presLayoutVars>
          <dgm:bulletEnabled val="1"/>
        </dgm:presLayoutVars>
      </dgm:prSet>
      <dgm:spPr/>
    </dgm:pt>
  </dgm:ptLst>
  <dgm:cxnLst>
    <dgm:cxn modelId="{CA546517-0C38-432F-BC72-0AB662B2B4DB}" type="presOf" srcId="{47F55CCF-0B00-4322-85C8-8F6E590EE65C}" destId="{5588A95C-A2F8-46FD-8DD6-537A1F1A63EF}" srcOrd="0" destOrd="0" presId="urn:microsoft.com/office/officeart/2005/8/layout/process1"/>
    <dgm:cxn modelId="{AB977629-0589-4152-B8D3-162AD1BE0076}" type="presOf" srcId="{E50BF965-BFD1-4264-AD9D-3F618026B953}" destId="{6C8118FB-5AFB-4F8F-8D6D-F55223698502}" srcOrd="0" destOrd="0" presId="urn:microsoft.com/office/officeart/2005/8/layout/process1"/>
    <dgm:cxn modelId="{FB85E234-473C-4C79-9E55-FA27FF36D524}" srcId="{B740F467-6449-4CD7-A97B-830D0B4FB055}" destId="{E50BF965-BFD1-4264-AD9D-3F618026B953}" srcOrd="0" destOrd="0" parTransId="{A4045B73-FA2B-4BA3-BB1A-493D2FDAD14A}" sibTransId="{47F55CCF-0B00-4322-85C8-8F6E590EE65C}"/>
    <dgm:cxn modelId="{3AB32A3D-75E5-4FF4-BC13-E262D62118DC}" type="presOf" srcId="{C5034B03-846D-4BFB-8CE5-F2B4087AAF5A}" destId="{4693D385-DEDA-4906-AEF4-CDC04DAFBE89}" srcOrd="0" destOrd="0" presId="urn:microsoft.com/office/officeart/2005/8/layout/process1"/>
    <dgm:cxn modelId="{BFA4E744-9BD6-4264-921D-7003A0DF945F}" srcId="{B740F467-6449-4CD7-A97B-830D0B4FB055}" destId="{824D34C6-ED94-4AF2-8DEF-2F0A69342727}" srcOrd="3" destOrd="0" parTransId="{C3776950-BEAD-4A75-A178-141ED260B174}" sibTransId="{A995DA94-EBD1-4170-8F6A-ED988093EA08}"/>
    <dgm:cxn modelId="{BA26B571-FC59-45B6-9911-EBE004A2F9F1}" type="presOf" srcId="{B740F467-6449-4CD7-A97B-830D0B4FB055}" destId="{F39822C2-DAE7-42F3-A7BA-EC83C41FC0F3}" srcOrd="0" destOrd="0" presId="urn:microsoft.com/office/officeart/2005/8/layout/process1"/>
    <dgm:cxn modelId="{1A03D879-E23A-438D-BD60-FFF57F67E20D}" type="presOf" srcId="{E51A7AA6-84F7-4336-90F7-B01FCEE5A304}" destId="{C10F2C54-C853-4FF8-83B4-3238F6F432C4}" srcOrd="0" destOrd="0" presId="urn:microsoft.com/office/officeart/2005/8/layout/process1"/>
    <dgm:cxn modelId="{76B8547F-FE4C-4307-8DE9-F7D09D94DE15}" srcId="{B740F467-6449-4CD7-A97B-830D0B4FB055}" destId="{51429B2A-0422-4BF3-8153-B820CD1F0366}" srcOrd="1" destOrd="0" parTransId="{B135B66C-AEBD-4ACC-8579-9EB185DE2A4B}" sibTransId="{C93E964B-5F6D-493F-9A8B-92AF0AAF469C}"/>
    <dgm:cxn modelId="{82E0148C-2C7E-4C7D-8C9F-BF619A3616CF}" type="presOf" srcId="{51429B2A-0422-4BF3-8153-B820CD1F0366}" destId="{3B0323AB-B579-4DCB-B6FF-FD838390CA46}" srcOrd="0" destOrd="0" presId="urn:microsoft.com/office/officeart/2005/8/layout/process1"/>
    <dgm:cxn modelId="{6517B09F-2AF6-448B-AFB7-BFC231B7F28B}" type="presOf" srcId="{C93E964B-5F6D-493F-9A8B-92AF0AAF469C}" destId="{8BAD7570-4049-46BA-8159-F345BA293B52}" srcOrd="1" destOrd="0" presId="urn:microsoft.com/office/officeart/2005/8/layout/process1"/>
    <dgm:cxn modelId="{544DE7AC-D157-41D9-80A7-ECA84E34264E}" type="presOf" srcId="{47F55CCF-0B00-4322-85C8-8F6E590EE65C}" destId="{4016849F-9C5A-401E-8A66-A5043E0A52AC}" srcOrd="1" destOrd="0" presId="urn:microsoft.com/office/officeart/2005/8/layout/process1"/>
    <dgm:cxn modelId="{A6B445BB-2B50-4986-A61F-16F6D5A875DF}" type="presOf" srcId="{E51A7AA6-84F7-4336-90F7-B01FCEE5A304}" destId="{52D79A8B-0FF0-4D90-9ADF-03E45F6E6A07}" srcOrd="1" destOrd="0" presId="urn:microsoft.com/office/officeart/2005/8/layout/process1"/>
    <dgm:cxn modelId="{DC1327DC-E0BA-44C6-B787-DEF24DDDB553}" srcId="{B740F467-6449-4CD7-A97B-830D0B4FB055}" destId="{C5034B03-846D-4BFB-8CE5-F2B4087AAF5A}" srcOrd="2" destOrd="0" parTransId="{7AC9862A-EEC1-49E1-8EB0-07CE8A6CE073}" sibTransId="{E51A7AA6-84F7-4336-90F7-B01FCEE5A304}"/>
    <dgm:cxn modelId="{3D628BFD-1C58-4B8B-8AE3-8B558F8259ED}" type="presOf" srcId="{C93E964B-5F6D-493F-9A8B-92AF0AAF469C}" destId="{5A4DB3DC-634D-41D9-879E-E9CEE613D3E5}" srcOrd="0" destOrd="0" presId="urn:microsoft.com/office/officeart/2005/8/layout/process1"/>
    <dgm:cxn modelId="{B643FDFE-6FD8-42CD-B636-F6773BE9BD0A}" type="presOf" srcId="{824D34C6-ED94-4AF2-8DEF-2F0A69342727}" destId="{6C360829-4FFE-4A0D-8824-5B2282296B5A}" srcOrd="0" destOrd="0" presId="urn:microsoft.com/office/officeart/2005/8/layout/process1"/>
    <dgm:cxn modelId="{A1470F23-8D67-4475-A4B3-FFFCE2BEF98B}" type="presParOf" srcId="{F39822C2-DAE7-42F3-A7BA-EC83C41FC0F3}" destId="{6C8118FB-5AFB-4F8F-8D6D-F55223698502}" srcOrd="0" destOrd="0" presId="urn:microsoft.com/office/officeart/2005/8/layout/process1"/>
    <dgm:cxn modelId="{980E142B-D5B3-4A4E-948C-26FD7065FBB4}" type="presParOf" srcId="{F39822C2-DAE7-42F3-A7BA-EC83C41FC0F3}" destId="{5588A95C-A2F8-46FD-8DD6-537A1F1A63EF}" srcOrd="1" destOrd="0" presId="urn:microsoft.com/office/officeart/2005/8/layout/process1"/>
    <dgm:cxn modelId="{20F4C960-C12C-49C3-A3D1-AA233E8D6DCD}" type="presParOf" srcId="{5588A95C-A2F8-46FD-8DD6-537A1F1A63EF}" destId="{4016849F-9C5A-401E-8A66-A5043E0A52AC}" srcOrd="0" destOrd="0" presId="urn:microsoft.com/office/officeart/2005/8/layout/process1"/>
    <dgm:cxn modelId="{6C04CD5D-4155-4B80-B8E4-9B7A6E85E2B9}" type="presParOf" srcId="{F39822C2-DAE7-42F3-A7BA-EC83C41FC0F3}" destId="{3B0323AB-B579-4DCB-B6FF-FD838390CA46}" srcOrd="2" destOrd="0" presId="urn:microsoft.com/office/officeart/2005/8/layout/process1"/>
    <dgm:cxn modelId="{DF8248C6-1273-40F4-8FB8-A6EDB454FA54}" type="presParOf" srcId="{F39822C2-DAE7-42F3-A7BA-EC83C41FC0F3}" destId="{5A4DB3DC-634D-41D9-879E-E9CEE613D3E5}" srcOrd="3" destOrd="0" presId="urn:microsoft.com/office/officeart/2005/8/layout/process1"/>
    <dgm:cxn modelId="{2B5AD620-9A3C-4FD6-B0FB-55E6506F0A53}" type="presParOf" srcId="{5A4DB3DC-634D-41D9-879E-E9CEE613D3E5}" destId="{8BAD7570-4049-46BA-8159-F345BA293B52}" srcOrd="0" destOrd="0" presId="urn:microsoft.com/office/officeart/2005/8/layout/process1"/>
    <dgm:cxn modelId="{BA414E02-66D2-41C6-BA73-D9C7656644CB}" type="presParOf" srcId="{F39822C2-DAE7-42F3-A7BA-EC83C41FC0F3}" destId="{4693D385-DEDA-4906-AEF4-CDC04DAFBE89}" srcOrd="4" destOrd="0" presId="urn:microsoft.com/office/officeart/2005/8/layout/process1"/>
    <dgm:cxn modelId="{DE1257B8-52E0-43EB-B774-66EF7D48D89B}" type="presParOf" srcId="{F39822C2-DAE7-42F3-A7BA-EC83C41FC0F3}" destId="{C10F2C54-C853-4FF8-83B4-3238F6F432C4}" srcOrd="5" destOrd="0" presId="urn:microsoft.com/office/officeart/2005/8/layout/process1"/>
    <dgm:cxn modelId="{88D7380C-FD72-4C6F-881C-FBC32CAE9C4E}" type="presParOf" srcId="{C10F2C54-C853-4FF8-83B4-3238F6F432C4}" destId="{52D79A8B-0FF0-4D90-9ADF-03E45F6E6A07}" srcOrd="0" destOrd="0" presId="urn:microsoft.com/office/officeart/2005/8/layout/process1"/>
    <dgm:cxn modelId="{41EA373D-5DDA-4BA5-9C9D-0DF77D73079C}" type="presParOf" srcId="{F39822C2-DAE7-42F3-A7BA-EC83C41FC0F3}" destId="{6C360829-4FFE-4A0D-8824-5B2282296B5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118FB-5AFB-4F8F-8D6D-F55223698502}">
      <dsp:nvSpPr>
        <dsp:cNvPr id="0" name=""/>
        <dsp:cNvSpPr/>
      </dsp:nvSpPr>
      <dsp:spPr>
        <a:xfrm>
          <a:off x="3348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Physical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</a:t>
          </a:r>
        </a:p>
      </dsp:txBody>
      <dsp:txXfrm>
        <a:off x="29077" y="653299"/>
        <a:ext cx="1412638" cy="827000"/>
      </dsp:txXfrm>
    </dsp:sp>
    <dsp:sp modelId="{5588A95C-A2F8-46FD-8DD6-537A1F1A63EF}">
      <dsp:nvSpPr>
        <dsp:cNvPr id="0" name=""/>
        <dsp:cNvSpPr/>
      </dsp:nvSpPr>
      <dsp:spPr>
        <a:xfrm>
          <a:off x="1613854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13854" y="957871"/>
        <a:ext cx="217272" cy="217857"/>
      </dsp:txXfrm>
    </dsp:sp>
    <dsp:sp modelId="{3B0323AB-B579-4DCB-B6FF-FD838390CA46}">
      <dsp:nvSpPr>
        <dsp:cNvPr id="0" name=""/>
        <dsp:cNvSpPr/>
      </dsp:nvSpPr>
      <dsp:spPr>
        <a:xfrm>
          <a:off x="2053083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 Driver</a:t>
          </a:r>
        </a:p>
      </dsp:txBody>
      <dsp:txXfrm>
        <a:off x="2078812" y="653299"/>
        <a:ext cx="1412638" cy="827000"/>
      </dsp:txXfrm>
    </dsp:sp>
    <dsp:sp modelId="{5A4DB3DC-634D-41D9-879E-E9CEE613D3E5}">
      <dsp:nvSpPr>
        <dsp:cNvPr id="0" name=""/>
        <dsp:cNvSpPr/>
      </dsp:nvSpPr>
      <dsp:spPr>
        <a:xfrm>
          <a:off x="3663590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663590" y="957871"/>
        <a:ext cx="217272" cy="217857"/>
      </dsp:txXfrm>
    </dsp:sp>
    <dsp:sp modelId="{4693D385-DEDA-4906-AEF4-CDC04DAFBE89}">
      <dsp:nvSpPr>
        <dsp:cNvPr id="0" name=""/>
        <dsp:cNvSpPr/>
      </dsp:nvSpPr>
      <dsp:spPr>
        <a:xfrm>
          <a:off x="4102819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SW FIFO</a:t>
          </a:r>
        </a:p>
      </dsp:txBody>
      <dsp:txXfrm>
        <a:off x="4128548" y="653299"/>
        <a:ext cx="1412638" cy="827000"/>
      </dsp:txXfrm>
    </dsp:sp>
    <dsp:sp modelId="{C10F2C54-C853-4FF8-83B4-3238F6F432C4}">
      <dsp:nvSpPr>
        <dsp:cNvPr id="0" name=""/>
        <dsp:cNvSpPr/>
      </dsp:nvSpPr>
      <dsp:spPr>
        <a:xfrm>
          <a:off x="5713325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13325" y="957871"/>
        <a:ext cx="217272" cy="217857"/>
      </dsp:txXfrm>
    </dsp:sp>
    <dsp:sp modelId="{6C360829-4FFE-4A0D-8824-5B2282296B5A}">
      <dsp:nvSpPr>
        <dsp:cNvPr id="0" name=""/>
        <dsp:cNvSpPr/>
      </dsp:nvSpPr>
      <dsp:spPr>
        <a:xfrm>
          <a:off x="6152554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Fusion Engine</a:t>
          </a:r>
        </a:p>
      </dsp:txBody>
      <dsp:txXfrm>
        <a:off x="6178283" y="653299"/>
        <a:ext cx="1412638" cy="82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58696" y="8892663"/>
            <a:ext cx="2231775" cy="26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5/16/2017 9:29:05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30203" y="8892664"/>
            <a:ext cx="2597601" cy="2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8" y="8678600"/>
            <a:ext cx="395702" cy="4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4571" y="8892347"/>
            <a:ext cx="490916" cy="179009"/>
            <a:chOff x="271463" y="2852738"/>
            <a:chExt cx="3190876" cy="1149350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3738"/>
            <a:ext cx="4618038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786" y="4389705"/>
            <a:ext cx="5563267" cy="415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58696" y="8892663"/>
            <a:ext cx="2231775" cy="26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5/16/2017 9:29:05 AM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30203" y="8892664"/>
            <a:ext cx="2597601" cy="2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7978" y="8678600"/>
            <a:ext cx="395702" cy="4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14571" y="8892347"/>
            <a:ext cx="490916" cy="179009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mtClean="0">
                <a:solidFill>
                  <a:schemeClr val="accent4">
                    <a:lumMod val="85000"/>
                    <a:lumOff val="15000"/>
                  </a:schemeClr>
                </a:solidFill>
              </a:rPr>
              <a:pPr/>
              <a:t>15</a:t>
            </a:fld>
            <a:endParaRPr lang="en-US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323529" y="2817333"/>
            <a:ext cx="4676812" cy="1129411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500" b="0" cap="all" spc="-45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047929" y="2042632"/>
            <a:ext cx="3346771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1800" b="1" kern="1200" cap="all" spc="-45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323529" y="1052032"/>
            <a:ext cx="4676812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600" b="1" kern="1200" cap="all" spc="-45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33381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807153" y="6036338"/>
            <a:ext cx="3993947" cy="512367"/>
            <a:chOff x="7003917" y="-725488"/>
            <a:chExt cx="10382383" cy="1331913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52"/>
          <p:cNvGrpSpPr/>
          <p:nvPr userDrawn="1"/>
        </p:nvGrpSpPr>
        <p:grpSpPr>
          <a:xfrm>
            <a:off x="0" y="4155851"/>
            <a:ext cx="9141864" cy="1025135"/>
            <a:chOff x="0" y="4166252"/>
            <a:chExt cx="12192000" cy="1367166"/>
          </a:xfrm>
        </p:grpSpPr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68161"/>
              <a:ext cx="12192000" cy="110490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 userDrawn="1"/>
          </p:nvGrpSpPr>
          <p:grpSpPr>
            <a:xfrm>
              <a:off x="3011822" y="4166252"/>
              <a:ext cx="588628" cy="588628"/>
              <a:chOff x="6862686" y="3757371"/>
              <a:chExt cx="1388962" cy="1388962"/>
            </a:xfrm>
          </p:grpSpPr>
          <p:sp>
            <p:nvSpPr>
              <p:cNvPr id="83" name="Donut 82"/>
              <p:cNvSpPr/>
              <p:nvPr/>
            </p:nvSpPr>
            <p:spPr>
              <a:xfrm>
                <a:off x="6862686" y="3757371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730" y="4114458"/>
                <a:ext cx="716874" cy="576878"/>
              </a:xfrm>
              <a:prstGeom prst="rect">
                <a:avLst/>
              </a:prstGeom>
            </p:spPr>
          </p:pic>
        </p:grpSp>
        <p:sp>
          <p:nvSpPr>
            <p:cNvPr id="81" name="Donut 80"/>
            <p:cNvSpPr/>
            <p:nvPr/>
          </p:nvSpPr>
          <p:spPr>
            <a:xfrm>
              <a:off x="4636351" y="4720589"/>
              <a:ext cx="783583" cy="783583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1590791" y="4752461"/>
              <a:ext cx="748987" cy="748987"/>
              <a:chOff x="2208009" y="539609"/>
              <a:chExt cx="1388962" cy="1388962"/>
            </a:xfrm>
          </p:grpSpPr>
          <p:sp>
            <p:nvSpPr>
              <p:cNvPr id="79" name="Donut 78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 userDrawn="1"/>
          </p:nvGrpSpPr>
          <p:grpSpPr>
            <a:xfrm>
              <a:off x="8630733" y="4886953"/>
              <a:ext cx="593277" cy="593277"/>
              <a:chOff x="3759568" y="3757371"/>
              <a:chExt cx="1388962" cy="1388962"/>
            </a:xfrm>
          </p:grpSpPr>
          <p:sp>
            <p:nvSpPr>
              <p:cNvPr id="77" name="Donut 76"/>
              <p:cNvSpPr/>
              <p:nvPr/>
            </p:nvSpPr>
            <p:spPr>
              <a:xfrm>
                <a:off x="3759568" y="3757371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6809" y="4073323"/>
                <a:ext cx="694481" cy="694481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 userDrawn="1"/>
          </p:nvGrpSpPr>
          <p:grpSpPr>
            <a:xfrm>
              <a:off x="98502" y="4928872"/>
              <a:ext cx="604546" cy="604546"/>
              <a:chOff x="8414245" y="539609"/>
              <a:chExt cx="1388962" cy="1388962"/>
            </a:xfrm>
          </p:grpSpPr>
          <p:sp>
            <p:nvSpPr>
              <p:cNvPr id="75" name="Donut 74"/>
              <p:cNvSpPr/>
              <p:nvPr/>
            </p:nvSpPr>
            <p:spPr>
              <a:xfrm>
                <a:off x="8414245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6743" y="851258"/>
                <a:ext cx="523966" cy="769744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 userDrawn="1"/>
          </p:nvGrpSpPr>
          <p:grpSpPr>
            <a:xfrm>
              <a:off x="11292332" y="5028692"/>
              <a:ext cx="480568" cy="480568"/>
              <a:chOff x="3759568" y="2171639"/>
              <a:chExt cx="1388962" cy="1388962"/>
            </a:xfrm>
          </p:grpSpPr>
          <p:sp>
            <p:nvSpPr>
              <p:cNvPr id="73" name="Donut 72"/>
              <p:cNvSpPr/>
              <p:nvPr/>
            </p:nvSpPr>
            <p:spPr>
              <a:xfrm>
                <a:off x="3759568" y="217163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2066" y="2517131"/>
                <a:ext cx="523966" cy="707622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 userDrawn="1"/>
          </p:nvGrpSpPr>
          <p:grpSpPr>
            <a:xfrm>
              <a:off x="6580062" y="4360471"/>
              <a:ext cx="712278" cy="712276"/>
              <a:chOff x="2208009" y="539609"/>
              <a:chExt cx="1388962" cy="1388962"/>
            </a:xfrm>
          </p:grpSpPr>
          <p:sp>
            <p:nvSpPr>
              <p:cNvPr id="71" name="Donut 70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 userDrawn="1"/>
          </p:nvGrpSpPr>
          <p:grpSpPr>
            <a:xfrm>
              <a:off x="10206989" y="4181417"/>
              <a:ext cx="516403" cy="516403"/>
              <a:chOff x="8414245" y="2171639"/>
              <a:chExt cx="1388962" cy="1388962"/>
            </a:xfrm>
          </p:grpSpPr>
          <p:sp>
            <p:nvSpPr>
              <p:cNvPr id="69" name="Donut 68"/>
              <p:cNvSpPr/>
              <p:nvPr/>
            </p:nvSpPr>
            <p:spPr>
              <a:xfrm>
                <a:off x="8414245" y="217163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057" y="2509680"/>
                <a:ext cx="363338" cy="726675"/>
              </a:xfrm>
              <a:prstGeom prst="rect">
                <a:avLst/>
              </a:prstGeom>
            </p:spPr>
          </p:pic>
        </p:grpSp>
      </p:grp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27" y="4649024"/>
            <a:ext cx="372599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24643" y="1117600"/>
            <a:ext cx="8747266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323529" y="2817333"/>
            <a:ext cx="4676812" cy="11294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00" b="0" cap="all" spc="-45" baseline="0">
                <a:solidFill>
                  <a:schemeClr val="bg1"/>
                </a:solidFill>
                <a:latin typeface="+mj-lt"/>
              </a:defRPr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323529" y="1790700"/>
            <a:ext cx="4676812" cy="977900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600" b="1" kern="1200" cap="all" spc="-45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2768600" y="5903089"/>
            <a:ext cx="6375400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Slide Number Placeholder 1"/>
          <p:cNvSpPr txBox="1">
            <a:spLocks/>
          </p:cNvSpPr>
          <p:nvPr userDrawn="1"/>
        </p:nvSpPr>
        <p:spPr>
          <a:xfrm>
            <a:off x="250360" y="6279997"/>
            <a:ext cx="447335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975" b="0" smtClean="0">
                <a:solidFill>
                  <a:schemeClr val="bg1"/>
                </a:solidFill>
              </a:rPr>
              <a:pPr algn="l"/>
              <a:t>‹#›</a:t>
            </a:fld>
            <a:endParaRPr lang="en-US" sz="975" b="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 userDrawn="1"/>
        </p:nvSpPr>
        <p:spPr>
          <a:xfrm>
            <a:off x="72243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bg1"/>
                </a:solidFill>
              </a:rPr>
              <a:t>PUBLIC 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807153" y="6036338"/>
            <a:ext cx="3993947" cy="512367"/>
            <a:chOff x="7003917" y="-725488"/>
            <a:chExt cx="10382383" cy="1331913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22829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2" y="1074189"/>
            <a:ext cx="4385458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4586451" y="1074189"/>
            <a:ext cx="4385458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2" y="1785389"/>
            <a:ext cx="4385458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4586451" y="1785389"/>
            <a:ext cx="4385458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225028" y="1117600"/>
            <a:ext cx="4361423" cy="660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610100" y="1117600"/>
            <a:ext cx="436181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4495802" y="276225"/>
            <a:ext cx="4476107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4495801" y="1290089"/>
            <a:ext cx="4476107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519031" y="6303695"/>
            <a:ext cx="1369265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975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May 16, 2017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238625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238625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24643" y="1117600"/>
            <a:ext cx="8747266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5511" y="280713"/>
            <a:ext cx="8725789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24642" y="1019916"/>
            <a:ext cx="8735291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Slide Number Placeholder 1"/>
          <p:cNvSpPr txBox="1">
            <a:spLocks/>
          </p:cNvSpPr>
          <p:nvPr userDrawn="1"/>
        </p:nvSpPr>
        <p:spPr>
          <a:xfrm>
            <a:off x="250360" y="6279997"/>
            <a:ext cx="447335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975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975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2243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858539" y="6127037"/>
            <a:ext cx="935162" cy="336844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787" r:id="rId4"/>
    <p:sldLayoutId id="2147483788" r:id="rId5"/>
    <p:sldLayoutId id="2147483777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ransition>
    <p:fade/>
  </p:transition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5pPr>
      <a:lvl6pPr marL="3429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6pPr>
      <a:lvl7pPr marL="6858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7pPr>
      <a:lvl8pPr marL="10287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8pPr>
      <a:lvl9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9pPr>
    </p:titleStyle>
    <p:bodyStyle>
      <a:lvl1pPr marL="175022" indent="-175022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301229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427435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Wingdings" pitchFamily="2" charset="2"/>
        <a:buChar char="§"/>
        <a:defRPr sz="1800">
          <a:solidFill>
            <a:srgbClr val="000000"/>
          </a:solidFill>
          <a:latin typeface="+mn-lt"/>
        </a:defRPr>
      </a:lvl3pPr>
      <a:lvl4pPr marL="559594" indent="-132160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727472" indent="-167879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16728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6pPr>
      <a:lvl7pPr marL="20157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7pPr>
      <a:lvl8pPr marL="23586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8pPr>
      <a:lvl9pPr marL="27015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451666" y="2148840"/>
            <a:ext cx="4240665" cy="276886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TextBox 50"/>
          <p:cNvSpPr txBox="1"/>
          <p:nvPr userDrawn="1"/>
        </p:nvSpPr>
        <p:spPr>
          <a:xfrm>
            <a:off x="750138" y="6412230"/>
            <a:ext cx="7746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NXP and the NXP logo are trademarks of NXP B.V. All other product or service names are the property of their respective owners. © 2016 NXP B.V.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nxp.com/community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gger.com/opensda.html" TargetMode="External"/><Relationship Id="rId7" Type="http://schemas.openxmlformats.org/officeDocument/2006/relationships/image" Target="../media/image10.svg"/><Relationship Id="rId2" Type="http://schemas.openxmlformats.org/officeDocument/2006/relationships/hyperlink" Target="http://nxp.com/opensd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eveloper.mbed.org/handbook/Windows-serial-configuration" TargetMode="External"/><Relationship Id="rId4" Type="http://schemas.openxmlformats.org/officeDocument/2006/relationships/hyperlink" Target="http://www.pemicro.com/opensda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Stanley</a:t>
            </a:r>
          </a:p>
          <a:p>
            <a:r>
              <a:rPr lang="en-US" dirty="0">
                <a:solidFill>
                  <a:schemeClr val="tx1"/>
                </a:solidFill>
              </a:rPr>
              <a:t>NXP Sensors division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528" y="1052032"/>
            <a:ext cx="8058471" cy="17165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for NXP Microcontrollers – Part 1</a:t>
            </a:r>
          </a:p>
        </p:txBody>
      </p:sp>
    </p:spTree>
    <p:extLst>
      <p:ext uri="{BB962C8B-B14F-4D97-AF65-F5344CB8AC3E}">
        <p14:creationId xmlns:p14="http://schemas.microsoft.com/office/powerpoint/2010/main" val="423659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Magnetometer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906681" y="2581939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627653" y="4931869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885570" y="4931869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565813" y="3385862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4864458" y="3200341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591" y="494621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0790" y="283283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9477" y="15881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 = up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9140000" flipV="1">
            <a:off x="4117118" y="5021283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303" y="30941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grpSp>
        <p:nvGrpSpPr>
          <p:cNvPr id="2" name="Group 40"/>
          <p:cNvGrpSpPr/>
          <p:nvPr/>
        </p:nvGrpSpPr>
        <p:grpSpPr>
          <a:xfrm>
            <a:off x="2662777" y="2829300"/>
            <a:ext cx="5165482" cy="2649091"/>
            <a:chOff x="2646875" y="2391982"/>
            <a:chExt cx="5165482" cy="2649091"/>
          </a:xfrm>
        </p:grpSpPr>
        <p:sp>
          <p:nvSpPr>
            <p:cNvPr id="16" name="TextBox 15"/>
            <p:cNvSpPr txBox="1"/>
            <p:nvPr/>
          </p:nvSpPr>
          <p:spPr>
            <a:xfrm>
              <a:off x="4673139" y="4671741"/>
              <a:ext cx="1090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ENU</a:t>
              </a:r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2646875" y="2391982"/>
              <a:ext cx="5165482" cy="2482710"/>
              <a:chOff x="2646875" y="2391982"/>
              <a:chExt cx="5165482" cy="248271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646875" y="4505360"/>
                <a:ext cx="99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North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941606" y="2391982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East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688401" y="3344415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7475" indent="-117475">
                  <a:buFont typeface="Arial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Magnetometer</a:t>
                </a:r>
              </a:p>
            </p:txBody>
          </p:sp>
        </p:grpSp>
      </p:grpSp>
      <p:cxnSp>
        <p:nvCxnSpPr>
          <p:cNvPr id="21" name="Straight Connector 23"/>
          <p:cNvCxnSpPr/>
          <p:nvPr/>
        </p:nvCxnSpPr>
        <p:spPr>
          <a:xfrm>
            <a:off x="3875014" y="4931869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7560000">
            <a:off x="5811613" y="3546441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4765733" y="2556081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6"/>
          <p:cNvGrpSpPr/>
          <p:nvPr/>
        </p:nvGrpSpPr>
        <p:grpSpPr>
          <a:xfrm>
            <a:off x="2707841" y="2506622"/>
            <a:ext cx="4105976" cy="3165621"/>
            <a:chOff x="2691939" y="2069304"/>
            <a:chExt cx="4105976" cy="3165621"/>
          </a:xfrm>
        </p:grpSpPr>
        <p:grpSp>
          <p:nvGrpSpPr>
            <p:cNvPr id="17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27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Curved Right Arrow 28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urved Right Arrow 29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4086970" y="4937756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12687" y="2409241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003234" y="3204373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1932" y="1015526"/>
            <a:ext cx="8492067" cy="9064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600" dirty="0"/>
              <a:t>This “9 axis” system is known as a magnetic, angular rate &amp; gravity (MARG) sensor</a:t>
            </a:r>
          </a:p>
          <a:p>
            <a:r>
              <a:rPr lang="en-US" sz="1600" dirty="0"/>
              <a:t>Add a processor and you have an attitude &amp; heading reference system (AHRS)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6114" y="5767946"/>
            <a:ext cx="870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3-axis magnetometer gives you the X/Y/Z components of the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116712948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Sensor Sample Rates and FIFO Sizes in </a:t>
            </a:r>
            <a:r>
              <a:rPr lang="en-US" dirty="0" err="1">
                <a:solidFill>
                  <a:schemeClr val="tx1"/>
                </a:solidFill>
              </a:rPr>
              <a:t>Board.h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524000"/>
            <a:ext cx="8747266" cy="41631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#define ACCEL_FIFO_SIZE 32</a:t>
            </a:r>
          </a:p>
          <a:p>
            <a:pPr>
              <a:buNone/>
            </a:pPr>
            <a:r>
              <a:rPr lang="en-US" dirty="0"/>
              <a:t>#define MAG_FIFO_SIZE 16</a:t>
            </a:r>
          </a:p>
          <a:p>
            <a:pPr>
              <a:buNone/>
            </a:pPr>
            <a:r>
              <a:rPr lang="en-US" dirty="0"/>
              <a:t>#define GYRO_FIFO_SIZE 32</a:t>
            </a:r>
          </a:p>
          <a:p>
            <a:pPr>
              <a:buNone/>
            </a:pPr>
            <a:r>
              <a:rPr lang="en-US" dirty="0"/>
              <a:t>#define ACCEL_ODR_HZ</a:t>
            </a:r>
          </a:p>
          <a:p>
            <a:pPr>
              <a:buNone/>
            </a:pPr>
            <a:r>
              <a:rPr lang="en-US" dirty="0"/>
              <a:t>#define MAG_ODR_HZ 200</a:t>
            </a:r>
          </a:p>
          <a:p>
            <a:pPr>
              <a:buNone/>
            </a:pPr>
            <a:r>
              <a:rPr lang="en-US" dirty="0"/>
              <a:t>#define GYRO_ODR_HZ 400</a:t>
            </a:r>
          </a:p>
          <a:p>
            <a:pPr>
              <a:buNone/>
            </a:pPr>
            <a:r>
              <a:rPr lang="en-US" dirty="0"/>
              <a:t>#define FUSION_HZ 40</a:t>
            </a:r>
          </a:p>
          <a:p>
            <a:pPr>
              <a:buNone/>
            </a:pPr>
            <a:r>
              <a:rPr lang="en-US" dirty="0"/>
              <a:t>#define FAST_LOOP_HZ 80</a:t>
            </a:r>
          </a:p>
          <a:p>
            <a:pPr>
              <a:buNone/>
            </a:pPr>
            <a:r>
              <a:rPr lang="en-US" dirty="0"/>
              <a:t>#define OVERSAMPLE_RATE FAST_LOOP_HZ / FUSION_HZ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Metal Sensor Fusion</a:t>
            </a:r>
          </a:p>
        </p:txBody>
      </p: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- #Includes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KSDK  and ISSDK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fsl_debug_console.h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// KSDK header file for the debug interface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  // KSDK header file to define board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pin_mux.h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// KSDK header file for pin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mux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initialization functions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clock_config.h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// KSDK header file for clock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fsl_port.h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// KSDK header file for Port I/O control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"fsl_i2c.h"            // KSDK header file for I2C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fsl_smc.h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"register_io_i2c.h"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"fsl_i2c_cmsis.h"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fsl_pit.h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// KSDK header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feile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for Periodic Interval Timer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"fxas21002.h"          // Register and bit-field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"mpl3115.h"            // Register and bit-field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"fxos8700.h"           // Register and bit-field definitions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Sensor Fusion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sensor_fusion.h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// top level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magCal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and sensor fusion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Command/Streaming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	  // Status indicator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drivers.h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NXP sensor drivers OR customer-supplied drivers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driver_pit.h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// Project-specific, PIT is used to control main() timing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loo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Global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1019917"/>
            <a:ext cx="8919357" cy="522848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registerDeviceInfo_t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i2cBusInfo =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deviceInstance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= I2C_S_DEVICE_INDEX,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functionParam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= SMC,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idleFunction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=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registeridlefunction_t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SMC_SetPowerModeWait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Global data structures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PhysicalSensor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sensors[3];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Initialization in Main()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" y="1019917"/>
            <a:ext cx="8819509" cy="52284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ARM_DRIVER_I2C* I2Cdrv = &amp;I2C_S_DRIVER;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BOARD_InitPins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BOARD_BootClockRUN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BOARD_InitDebugConsole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       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I2Cdrv-&gt;Initialize(I2C_S_SIGNAL_EVENT);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PowerControl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(ARM_POWER_FULL);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I2Cdrv-&gt;Control(ARM_I2C_BUS_SPEED, ARM_I2C_BUS_SPEED_FAST);  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initializeControlPort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&amp;sensors[0], FXOS8700_I2C_ADDR,  1, (void*) I2Cdrv,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&amp;i2cBusInfo, FXOS8700_Init,  FXOS8700_Read);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&amp;sensors[1], FXAS21002_I2C_ADDR, 1, (void*) I2Cdrv,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&amp;i2cBusInfo, FXAS21002_Init, FXAS21002_Read);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&amp;sensors[2], MPL3115_I2C_ADDR,   1, (void*) I2Cdrv,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&amp;i2cBusInfo, MPL3115_Init,   MPL3115_Read);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sfg.initializeFusionEngine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pit_init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(1000000/FUSION_HZ);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Main()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while (true)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if (true ==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pitIsrFlag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 {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sfg.readSensors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1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sfg.conditionSensorReadings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sfg.runFusion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sfg.loopcounter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=i+1;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if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&gt;=4) {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sfg.updateStatus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sfg.queueStatus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sfg.pControlSubsystem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-&gt;stream(&amp;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sUARTOutputBuffer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pitIsrFlag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false;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sensor fusion</a:t>
            </a:r>
          </a:p>
        </p:txBody>
      </p:sp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- #Includes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kernel includes. */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task.h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queue.h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timers.h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event_groups.h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KSDK &amp; ISSDK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fsl_debug_console.h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// KSDK header file for the debug interface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  // KSDK header file to define board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pin_mux.h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 // KSDK header file for pin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mux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initialization functions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clock_config.h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// KSDK header file for clock configuration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fsl_port.h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     // KSDK header file for Port I/O control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"fsl_i2c.h"            // KSDK header file for I2C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"fxas21002.h"          // register address and bit 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"fxos8700.h"           // register address and bit field definitions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"register_io_i2c.h"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"fsl_i2c_cmsis.h"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Sensor Fusion Headers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sensor_fusion.h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   // top level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magCal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and sensor fusion interfaces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Command/Streaming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 	  //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Sta:tus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indicator interface - application specific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drivers.h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"  	  // NXP sensor drivers OR customer-supplied drivers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Global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// Global data structures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          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 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PhysicalSensor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sensors[2];   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EventGroupHandle_t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registerDeviceInfo_t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i2cBusInfo =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deviceInstance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= I2C_S_DEVICE_INDEX,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functionParam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= NULL,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idleFunction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= NULL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);   //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Task definition</a:t>
            </a:r>
          </a:p>
          <a:p>
            <a:pPr>
              <a:buNone/>
            </a:pP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); // </a:t>
            </a:r>
            <a:r>
              <a:rPr lang="en-US" sz="1400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Task definition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Main() Page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ARM_DRIVER_I2C* I2Cdrv = &amp;I2C_S_DRIVER;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BOARD_InitPins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BOARD_BootClockRUN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BOARD_InitDebugConsole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I2Cdrv-&gt;Initialize(I2C_S_SIGNAL_EVENT);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PowerControl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(ARM_POWER_FULL);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I2Cdrv-&gt;Control(ARM_I2C_BUS_SPEED, ARM_I2C_BUS_SPEED_FAST);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initializeControlPort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initializeStatusSubsystem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initSensorFusionGlobals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595" y="963351"/>
            <a:ext cx="8296455" cy="312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321733" y="4902208"/>
            <a:ext cx="2252134" cy="84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6333" y="829741"/>
            <a:ext cx="25400" cy="4080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6333" y="829741"/>
            <a:ext cx="2277534" cy="407246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399" y="4953008"/>
            <a:ext cx="2167467" cy="3810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horizontal intensity = 23.4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sym typeface="Symbol"/>
              </a:rPr>
              <a:t>T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599" y="5274746"/>
            <a:ext cx="7846683" cy="838679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In Grapevine Texas, during the week of FTF2014, almost 2/3 of the earth’s magnetic field was directed DOWN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 an Aside...</a:t>
            </a:r>
          </a:p>
        </p:txBody>
      </p:sp>
    </p:spTree>
    <p:extLst>
      <p:ext uri="{BB962C8B-B14F-4D97-AF65-F5344CB8AC3E}">
        <p14:creationId xmlns:p14="http://schemas.microsoft.com/office/powerpoint/2010/main" val="874935520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Main() Page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&amp;sensors[0], FXOS8700_I2C_ADDR, 1,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(void*) I2Cdrv, &amp;i2cBusInfo, FXOS8700_Init,  FXOS8700_Read);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&amp;sensors[1], FXAS21002_I2C_ADDR, 1,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(void*) I2Cdrv, &amp;i2cBusInfo, FXAS21002_Init, FXAS21002_Read);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sfg.initializeFusionEngine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xEventGroupCreate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"READ",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configMINIMAL_STACK_SIZE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NULL,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tskIDLE_PRIORITY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+ 2, NULL);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"FUSION",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configMINIMAL_STACK_SIZE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			NULL,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tskIDLE_PRIORITY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+ 1, NULL);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vTaskStartScheduler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HARD_FAULT);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for (;;) 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</a:t>
            </a:r>
            <a:r>
              <a:rPr lang="en-US" dirty="0" err="1">
                <a:solidFill>
                  <a:schemeClr val="tx1"/>
                </a:solidFill>
              </a:rPr>
              <a:t>read_task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                     // general counter variable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portTickType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const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portTickType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frequency = 1;   // tick counter runs at the read rate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xTaskGetTickCount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while (1)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for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&lt;=OVERSAMPLE_RATE;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vTaskDelayUntil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frequency);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sfg.readSensors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xEventGroupSetBits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B0);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</a:t>
            </a:r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// general counter variable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while (1)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xEventGroupWaitBits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   /* The event group handle.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B0,             /* The bit pattern the event group is waiting for.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pdTRUE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        /* BIT_0 and BIT_4 will be cleared automatically.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pdFALSE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       /* Don't wait for both bits, either bit unblock task. */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portMAX_DELAY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/* Block indefinitely to wait for the condition to be met. */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sfg.conditionSensorReadings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sfg.runFusion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sfg.applyPerturbation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       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sfg.loopcounter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++;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=i+1;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&gt;=4) {   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=0;                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sfg.updateStatus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sfg.queueStatus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NORMAL);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sfg.pControlSubsystem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-&gt;stream(&amp;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sUARTOutputBuffer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Fusion Standby Mode</a:t>
            </a:r>
          </a:p>
        </p:txBody>
      </p:sp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Fusion Standby Mode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Version 7.xx Sensor Fusion drivers include a &lt;sensor&gt;_Idle() function in some sensor drivers.</a:t>
            </a:r>
          </a:p>
          <a:p>
            <a:r>
              <a:rPr lang="en-US" dirty="0"/>
              <a:t>It can be used to place affected sensors in a low-power state until the &lt;sensor&gt;_Init() function is called again. </a:t>
            </a:r>
          </a:p>
          <a:p>
            <a:r>
              <a:rPr lang="en-US" dirty="0"/>
              <a:t>This gives us the basis for implementing a mode of operation in which the application can reduce power during periods of inactivity.</a:t>
            </a:r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motionCheck</a:t>
            </a:r>
            <a:r>
              <a:rPr lang="en-US" dirty="0">
                <a:solidFill>
                  <a:schemeClr val="tx1"/>
                </a:solidFill>
              </a:rPr>
              <a:t>()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x-none"/>
              <a:t>bool motionCheck(	</a:t>
            </a:r>
            <a:endParaRPr lang="en-US" dirty="0"/>
          </a:p>
          <a:p>
            <a:pPr>
              <a:buNone/>
            </a:pPr>
            <a:r>
              <a:rPr lang="en-US" dirty="0"/>
              <a:t>            </a:t>
            </a:r>
            <a:r>
              <a:rPr lang="x-none"/>
              <a:t>float sample[3],</a:t>
            </a:r>
            <a:endParaRPr lang="en-US" dirty="0"/>
          </a:p>
          <a:p>
            <a:pPr>
              <a:buNone/>
            </a:pPr>
            <a:r>
              <a:rPr lang="x-none"/>
              <a:t> 		float baseline[3],</a:t>
            </a:r>
            <a:endParaRPr lang="en-US" dirty="0"/>
          </a:p>
          <a:p>
            <a:pPr>
              <a:buNone/>
            </a:pPr>
            <a:r>
              <a:rPr lang="x-none"/>
              <a:t> 		float tolerance,</a:t>
            </a:r>
            <a:endParaRPr lang="en-US" dirty="0"/>
          </a:p>
          <a:p>
            <a:pPr>
              <a:buNone/>
            </a:pPr>
            <a:r>
              <a:rPr lang="x-none"/>
              <a:t> 		uint32_t winLength,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uint32_t *count</a:t>
            </a:r>
          </a:p>
          <a:p>
            <a:pPr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Returns </a:t>
            </a:r>
            <a:r>
              <a:rPr lang="en-US" dirty="0" err="1"/>
              <a:t>boolean</a:t>
            </a:r>
            <a:r>
              <a:rPr lang="en-US" dirty="0"/>
              <a:t> true if the device appears stationary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b="1" dirty="0"/>
              <a:t>sample</a:t>
            </a:r>
            <a:r>
              <a:rPr lang="en-US" dirty="0"/>
              <a:t> is a 3-element array containing the processed sensor sample. For accelerometers, these are in units of gravity (</a:t>
            </a:r>
            <a:r>
              <a:rPr lang="en-US" i="1" dirty="0" err="1"/>
              <a:t>g</a:t>
            </a:r>
            <a:r>
              <a:rPr lang="en-US" dirty="0" err="1"/>
              <a:t>s</a:t>
            </a:r>
            <a:r>
              <a:rPr lang="en-US" dirty="0"/>
              <a:t>). </a:t>
            </a:r>
          </a:p>
          <a:p>
            <a:pPr lvl="0"/>
            <a:r>
              <a:rPr lang="en-US" b="1" dirty="0"/>
              <a:t>baseline</a:t>
            </a:r>
            <a:r>
              <a:rPr lang="en-US" dirty="0"/>
              <a:t> is a 3-element array containing the value to which sample is being compared. If the two arrays do not match within the specified tolerance (the 3</a:t>
            </a:r>
            <a:r>
              <a:rPr lang="en-US" baseline="30000" dirty="0"/>
              <a:t>rd</a:t>
            </a:r>
            <a:r>
              <a:rPr lang="en-US" dirty="0"/>
              <a:t> parameter), then baseline is updated to the current sample value.</a:t>
            </a:r>
          </a:p>
          <a:p>
            <a:pPr lvl="0"/>
            <a:r>
              <a:rPr lang="en-US" b="1" dirty="0"/>
              <a:t>tolerance</a:t>
            </a:r>
            <a:r>
              <a:rPr lang="en-US" dirty="0"/>
              <a:t> is the amount you have defined to specify the threshold for what you consider a change. The value of </a:t>
            </a:r>
            <a:r>
              <a:rPr lang="en-US" b="1" dirty="0"/>
              <a:t>tolerance</a:t>
            </a:r>
            <a:r>
              <a:rPr lang="en-US" dirty="0"/>
              <a:t> must have the same units as sample and baseline. It also must be above the “noise threshold” of the sensor.</a:t>
            </a:r>
          </a:p>
          <a:p>
            <a:pPr lvl="0"/>
            <a:r>
              <a:rPr lang="en-US" b="1" dirty="0" err="1"/>
              <a:t>winLength</a:t>
            </a:r>
            <a:r>
              <a:rPr lang="en-US" dirty="0"/>
              <a:t> is the number of fusion cycles in which you must see no motion before asserting the “no motion” flag.</a:t>
            </a:r>
          </a:p>
          <a:p>
            <a:pPr lvl="0"/>
            <a:r>
              <a:rPr lang="en-US" b="1" dirty="0"/>
              <a:t>count</a:t>
            </a:r>
            <a:r>
              <a:rPr lang="en-US" dirty="0"/>
              <a:t> is the number of cycles in which no change has been detected. This tops out at (</a:t>
            </a:r>
            <a:r>
              <a:rPr lang="en-US" dirty="0" err="1"/>
              <a:t>winLength</a:t>
            </a:r>
            <a:r>
              <a:rPr lang="en-US" dirty="0"/>
              <a:t> + 1) to prevent counter overflow.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main() and </a:t>
            </a:r>
            <a:r>
              <a:rPr lang="en-US" dirty="0" err="1">
                <a:solidFill>
                  <a:schemeClr val="tx1"/>
                </a:solidFill>
              </a:rPr>
              <a:t>read_sensors</a:t>
            </a:r>
            <a:r>
              <a:rPr lang="en-US" dirty="0">
                <a:solidFill>
                  <a:schemeClr val="tx1"/>
                </a:solidFill>
              </a:rPr>
              <a:t>() are Unaffected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x-none"/>
              <a:t>static void fusion_task(void *pvParameters)</a:t>
            </a:r>
            <a:endParaRPr lang="en-US" dirty="0"/>
          </a:p>
          <a:p>
            <a:pPr>
              <a:buNone/>
            </a:pPr>
            <a:r>
              <a:rPr lang="x-none"/>
              <a:t>{</a:t>
            </a:r>
            <a:endParaRPr lang="en-US" dirty="0"/>
          </a:p>
          <a:p>
            <a:pPr>
              <a:buNone/>
            </a:pPr>
            <a:r>
              <a:rPr lang="en-US" dirty="0"/>
              <a:t>		</a:t>
            </a:r>
            <a:r>
              <a:rPr lang="x-none"/>
              <a:t>uint16_t i=0; // general counter variable</a:t>
            </a:r>
            <a:endParaRPr lang="en-US" dirty="0"/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float motion_baseline[3] = {0.0, 0.0, 0.0};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bool 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static bool lastStationary;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uint32_t stationaryCount = 0;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while (1)</a:t>
            </a:r>
            <a:endParaRPr lang="en-US" dirty="0"/>
          </a:p>
          <a:p>
            <a:pPr>
              <a:buNone/>
            </a:pPr>
            <a:r>
              <a:rPr lang="x-none"/>
              <a:t> 		{</a:t>
            </a:r>
            <a:endParaRPr lang="en-US" dirty="0"/>
          </a:p>
          <a:p>
            <a:pPr>
              <a:buNone/>
            </a:pPr>
            <a:r>
              <a:rPr lang="x-none"/>
              <a:t> 			xEventGroupWaitBits(	event_group,</a:t>
            </a:r>
            <a:endParaRPr lang="en-US" dirty="0"/>
          </a:p>
          <a:p>
            <a:pPr>
              <a:buNone/>
            </a:pPr>
            <a:r>
              <a:rPr lang="x-none"/>
              <a:t> 						B0,</a:t>
            </a:r>
            <a:endParaRPr lang="en-US" dirty="0"/>
          </a:p>
          <a:p>
            <a:pPr>
              <a:buNone/>
            </a:pPr>
            <a:r>
              <a:rPr lang="x-none"/>
              <a:t> 						pdTRUE,</a:t>
            </a:r>
            <a:endParaRPr lang="en-US" dirty="0"/>
          </a:p>
          <a:p>
            <a:pPr>
              <a:buNone/>
            </a:pPr>
            <a:r>
              <a:rPr lang="x-none"/>
              <a:t> 						pdFALSE,</a:t>
            </a:r>
            <a:endParaRPr lang="en-US" dirty="0"/>
          </a:p>
          <a:p>
            <a:pPr>
              <a:buNone/>
            </a:pPr>
            <a:r>
              <a:rPr lang="x-none"/>
              <a:t> 						portMAX_DELAY);</a:t>
            </a:r>
            <a:endParaRPr lang="en-US" dirty="0"/>
          </a:p>
          <a:p>
            <a:pPr>
              <a:buNone/>
            </a:pPr>
            <a:r>
              <a:rPr lang="x-none"/>
              <a:t> 			sfg.conditionSensorReadings(&amp;sfg);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 Modifications Continued…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			</a:t>
            </a:r>
            <a:r>
              <a:rPr lang="x-none" b="1" dirty="0">
                <a:solidFill>
                  <a:srgbClr val="C00000"/>
                </a:solidFill>
              </a:rPr>
              <a:t>stationary = 	motionCheck(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sfg.Accel.fGc, // calibrated accel reading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motion_baseline,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0.01,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120,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 dirty="0">
                <a:solidFill>
                  <a:srgbClr val="C00000"/>
                </a:solidFill>
              </a:rPr>
              <a:t>&amp;stationaryCount);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if (stationary)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if (!lastStationary)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FXAS21002_Idle(&amp;(sensors[1]), 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/>
              <a:t> 	</a:t>
            </a:r>
            <a:r>
              <a:rPr lang="en-US" b="1" dirty="0"/>
              <a:t>			</a:t>
            </a:r>
            <a:r>
              <a:rPr lang="x-none" b="1" dirty="0">
                <a:solidFill>
                  <a:srgbClr val="C00000"/>
                </a:solidFill>
              </a:rPr>
              <a:t>clearFIFOs(&amp;sfg);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} else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if (lastStationary) { // restart operations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FXAS21002_Init(&amp;(sensors[1]), 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 dirty="0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 dirty="0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dirty="0"/>
              <a:t> 	</a:t>
            </a:r>
            <a:r>
              <a:rPr lang="en-US" dirty="0"/>
              <a:t>			</a:t>
            </a:r>
            <a:r>
              <a:rPr lang="x-none" dirty="0"/>
              <a:t>sfg.runFusion(&amp;sfg); // fuse the sensor data</a:t>
            </a:r>
            <a:endParaRPr lang="en-US" dirty="0"/>
          </a:p>
          <a:p>
            <a:pPr>
              <a:buNone/>
            </a:pPr>
            <a:r>
              <a:rPr lang="x-none" dirty="0"/>
              <a:t> </a:t>
            </a:r>
            <a:r>
              <a:rPr lang="en-US" dirty="0"/>
              <a:t>			</a:t>
            </a:r>
            <a:r>
              <a:rPr lang="x-none" b="1" dirty="0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 Modifications Completed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			</a:t>
            </a:r>
            <a:r>
              <a:rPr lang="x-none"/>
              <a:t>sfg.loopcounter++; 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	</a:t>
            </a:r>
            <a:r>
              <a:rPr lang="x-none"/>
              <a:t>i=i+1;</a:t>
            </a:r>
            <a:endParaRPr lang="en-US" dirty="0"/>
          </a:p>
          <a:p>
            <a:pPr>
              <a:buNone/>
            </a:pPr>
            <a:r>
              <a:rPr lang="en-US" dirty="0"/>
              <a:t>			</a:t>
            </a:r>
            <a:r>
              <a:rPr lang="x-none"/>
              <a:t>if (i&gt;=4) {</a:t>
            </a:r>
            <a:endParaRPr lang="en-US" dirty="0"/>
          </a:p>
          <a:p>
            <a:pPr>
              <a:buNone/>
            </a:pPr>
            <a:r>
              <a:rPr lang="en-US" dirty="0"/>
              <a:t>				</a:t>
            </a:r>
            <a:r>
              <a:rPr lang="x-none"/>
              <a:t>i=0;</a:t>
            </a:r>
            <a:endParaRPr lang="en-US" dirty="0"/>
          </a:p>
          <a:p>
            <a:pPr>
              <a:buNone/>
            </a:pPr>
            <a:r>
              <a:rPr lang="en-US" dirty="0"/>
              <a:t>				</a:t>
            </a:r>
            <a:r>
              <a:rPr lang="x-none"/>
              <a:t>sfg.updateStatus(&amp;sfg); </a:t>
            </a:r>
            <a:endParaRPr lang="en-US" dirty="0"/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}</a:t>
            </a:r>
            <a:endParaRPr lang="en-US" dirty="0"/>
          </a:p>
          <a:p>
            <a:pPr>
              <a:buNone/>
            </a:pPr>
            <a:r>
              <a:rPr lang="en-US" b="1" dirty="0"/>
              <a:t>			</a:t>
            </a:r>
            <a:r>
              <a:rPr lang="x-none" b="1">
                <a:solidFill>
                  <a:srgbClr val="C00000"/>
                </a:solidFill>
              </a:rPr>
              <a:t>if (stationary)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	</a:t>
            </a: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x-none" b="1">
                <a:solidFill>
                  <a:srgbClr val="C00000"/>
                </a:solidFill>
              </a:rPr>
              <a:t>sfg.queueStatus(&amp;sfg, LOWPOWER);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x-none" b="1">
                <a:solidFill>
                  <a:srgbClr val="C00000"/>
                </a:solidFill>
              </a:rPr>
              <a:t>} else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	</a:t>
            </a:r>
            <a:r>
              <a:rPr lang="en-US" dirty="0"/>
              <a:t>	</a:t>
            </a:r>
            <a:r>
              <a:rPr lang="x-none"/>
              <a:t>sfg.queueStatus(&amp;sfg, NORMAL);</a:t>
            </a:r>
            <a:endParaRPr lang="en-US" dirty="0"/>
          </a:p>
          <a:p>
            <a:pPr>
              <a:buNone/>
            </a:pPr>
            <a:r>
              <a:rPr lang="x-none" b="1"/>
              <a:t> 		</a:t>
            </a:r>
            <a:r>
              <a:rPr lang="en-US" b="1" dirty="0"/>
              <a:t>	</a:t>
            </a:r>
            <a:r>
              <a:rPr lang="x-none" b="1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sfg.pControlSubsystem-&gt;stream(</a:t>
            </a:r>
            <a:endParaRPr lang="en-US" dirty="0"/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	&amp;sfg, </a:t>
            </a:r>
            <a:endParaRPr lang="en-US" dirty="0"/>
          </a:p>
          <a:p>
            <a:pPr>
              <a:buNone/>
            </a:pPr>
            <a:r>
              <a:rPr lang="x-none"/>
              <a:t> 			</a:t>
            </a:r>
            <a:r>
              <a:rPr lang="en-US" dirty="0"/>
              <a:t>	</a:t>
            </a:r>
            <a:r>
              <a:rPr lang="x-none"/>
              <a:t>sUARTOutputBuffer);</a:t>
            </a:r>
            <a:endParaRPr lang="en-US" dirty="0"/>
          </a:p>
          <a:p>
            <a:pPr>
              <a:buNone/>
            </a:pPr>
            <a:r>
              <a:rPr lang="x-none" b="1"/>
              <a:t> 		</a:t>
            </a:r>
            <a:r>
              <a:rPr lang="en-US" b="1" dirty="0"/>
              <a:t>	</a:t>
            </a:r>
            <a:r>
              <a:rPr lang="x-none" b="1">
                <a:solidFill>
                  <a:srgbClr val="C00000"/>
                </a:solidFill>
              </a:rPr>
              <a:t>lastStationary = 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</a:t>
            </a:r>
            <a:r>
              <a:rPr lang="en-US" dirty="0"/>
              <a:t>   	</a:t>
            </a:r>
            <a:r>
              <a:rPr lang="x-none"/>
              <a:t>}</a:t>
            </a:r>
            <a:endParaRPr lang="en-US" dirty="0"/>
          </a:p>
          <a:p>
            <a:pPr>
              <a:buNone/>
            </a:pPr>
            <a:r>
              <a:rPr lang="x-none"/>
              <a:t>}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Another Day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Pressure Sensor</a:t>
            </a:r>
          </a:p>
        </p:txBody>
      </p:sp>
      <p:sp>
        <p:nvSpPr>
          <p:cNvPr id="43" name="Parallelogram 42"/>
          <p:cNvSpPr/>
          <p:nvPr/>
        </p:nvSpPr>
        <p:spPr>
          <a:xfrm>
            <a:off x="906681" y="2293303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3627653" y="4643233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2885570" y="4643233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3565813" y="3097226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4864458" y="2911705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368591" y="46575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0790" y="25442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69477" y="129950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 = up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19140000" flipV="1">
            <a:off x="4117118" y="4732647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704303" y="28055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grpSp>
        <p:nvGrpSpPr>
          <p:cNvPr id="2" name="Group 40"/>
          <p:cNvGrpSpPr/>
          <p:nvPr/>
        </p:nvGrpSpPr>
        <p:grpSpPr>
          <a:xfrm>
            <a:off x="2662777" y="2540664"/>
            <a:ext cx="5165482" cy="2649091"/>
            <a:chOff x="2646875" y="2391982"/>
            <a:chExt cx="5165482" cy="2649091"/>
          </a:xfrm>
        </p:grpSpPr>
        <p:sp>
          <p:nvSpPr>
            <p:cNvPr id="54" name="TextBox 53"/>
            <p:cNvSpPr txBox="1"/>
            <p:nvPr/>
          </p:nvSpPr>
          <p:spPr>
            <a:xfrm>
              <a:off x="4673139" y="4671741"/>
              <a:ext cx="1090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ENU</a:t>
              </a:r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2646875" y="2391982"/>
              <a:ext cx="5165482" cy="2482710"/>
              <a:chOff x="2646875" y="2391982"/>
              <a:chExt cx="5165482" cy="2482710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646875" y="4505360"/>
                <a:ext cx="99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North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941606" y="2391982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East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688401" y="3344415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7475" indent="-117475">
                  <a:buFont typeface="Arial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Magnetometer</a:t>
                </a:r>
              </a:p>
            </p:txBody>
          </p:sp>
        </p:grpSp>
      </p:grpSp>
      <p:grpSp>
        <p:nvGrpSpPr>
          <p:cNvPr id="4" name="Group 38"/>
          <p:cNvGrpSpPr/>
          <p:nvPr/>
        </p:nvGrpSpPr>
        <p:grpSpPr>
          <a:xfrm>
            <a:off x="2707841" y="2949093"/>
            <a:ext cx="2415365" cy="1679944"/>
            <a:chOff x="2691939" y="2800411"/>
            <a:chExt cx="2415365" cy="1679944"/>
          </a:xfrm>
        </p:grpSpPr>
        <p:cxnSp>
          <p:nvCxnSpPr>
            <p:cNvPr id="60" name="Straight Arrow Connector 59"/>
            <p:cNvCxnSpPr/>
            <p:nvPr/>
          </p:nvCxnSpPr>
          <p:spPr>
            <a:xfrm flipH="1" flipV="1">
              <a:off x="5107302" y="2800411"/>
              <a:ext cx="2" cy="1679944"/>
            </a:xfrm>
            <a:prstGeom prst="straightConnector1">
              <a:avLst/>
            </a:prstGeom>
            <a:ln w="38100">
              <a:solidFill>
                <a:srgbClr val="A0290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691939" y="3681141"/>
              <a:ext cx="1290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BF3009"/>
                  </a:solidFill>
                </a:rPr>
                <a:t>Pressure</a:t>
              </a:r>
            </a:p>
          </p:txBody>
        </p:sp>
      </p:grpSp>
      <p:cxnSp>
        <p:nvCxnSpPr>
          <p:cNvPr id="62" name="Straight Connector 23"/>
          <p:cNvCxnSpPr/>
          <p:nvPr/>
        </p:nvCxnSpPr>
        <p:spPr>
          <a:xfrm>
            <a:off x="3875014" y="4643233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7560000">
            <a:off x="5811613" y="3257805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765733" y="2267445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6"/>
          <p:cNvGrpSpPr/>
          <p:nvPr/>
        </p:nvGrpSpPr>
        <p:grpSpPr>
          <a:xfrm>
            <a:off x="2707841" y="2217986"/>
            <a:ext cx="4105976" cy="3165621"/>
            <a:chOff x="2691939" y="2069304"/>
            <a:chExt cx="4105976" cy="3165621"/>
          </a:xfrm>
        </p:grpSpPr>
        <p:grpSp>
          <p:nvGrpSpPr>
            <p:cNvPr id="6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68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Curved Right Arrow 69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Right Arrow 70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086970" y="4649120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12687" y="2120605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003234" y="2915737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6178" y="1034152"/>
            <a:ext cx="395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 “10 axis” system</a:t>
            </a:r>
            <a:endParaRPr lang="en-US" sz="1400" dirty="0"/>
          </a:p>
        </p:txBody>
      </p:sp>
      <p:sp>
        <p:nvSpPr>
          <p:cNvPr id="79" name="TextBox 78"/>
          <p:cNvSpPr txBox="1"/>
          <p:nvPr/>
        </p:nvSpPr>
        <p:spPr>
          <a:xfrm>
            <a:off x="762000" y="551949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Pressure is a scalar (versus vector) quantity</a:t>
            </a:r>
          </a:p>
        </p:txBody>
      </p:sp>
    </p:spTree>
    <p:extLst>
      <p:ext uri="{BB962C8B-B14F-4D97-AF65-F5344CB8AC3E}">
        <p14:creationId xmlns:p14="http://schemas.microsoft.com/office/powerpoint/2010/main" val="1901043295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Another 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Storing/retrieving </a:t>
            </a:r>
            <a:r>
              <a:rPr lang="en-US" dirty="0" err="1"/>
              <a:t>MagCal</a:t>
            </a:r>
            <a:r>
              <a:rPr lang="en-US" dirty="0"/>
              <a:t> and sensor trim to/from NVM</a:t>
            </a:r>
          </a:p>
          <a:p>
            <a:r>
              <a:rPr lang="en-US" dirty="0"/>
              <a:t>The serial communications protocol</a:t>
            </a:r>
          </a:p>
          <a:p>
            <a:r>
              <a:rPr lang="en-US" dirty="0"/>
              <a:t>Algorithm Topics (Part 2)</a:t>
            </a:r>
          </a:p>
        </p:txBody>
      </p:sp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Agenda - 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066800"/>
            <a:ext cx="8747266" cy="5181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dirty="0"/>
              <a:t>Sensors 101</a:t>
            </a:r>
          </a:p>
          <a:p>
            <a:pPr lvl="0"/>
            <a:r>
              <a:rPr lang="en-US" sz="1800" dirty="0"/>
              <a:t>What is the sensor fusion library used for?</a:t>
            </a:r>
          </a:p>
          <a:p>
            <a:pPr lvl="0"/>
            <a:r>
              <a:rPr lang="en-US" sz="1800" dirty="0"/>
              <a:t>NXP Sensor Fusion Version 7.00</a:t>
            </a:r>
          </a:p>
          <a:p>
            <a:pPr lvl="0"/>
            <a:r>
              <a:rPr lang="en-US" sz="1800" dirty="0"/>
              <a:t>Supported Hardware and how to get it</a:t>
            </a:r>
          </a:p>
          <a:p>
            <a:pPr lvl="0"/>
            <a:r>
              <a:rPr lang="en-US" sz="1800" dirty="0"/>
              <a:t>Sensor Fusion Toolbox for Windows</a:t>
            </a:r>
          </a:p>
          <a:p>
            <a:pPr lvl="0"/>
            <a:r>
              <a:rPr lang="en-US" sz="1800" dirty="0"/>
              <a:t>Sensor Fusion Toolbox for Android</a:t>
            </a:r>
          </a:p>
          <a:p>
            <a:pPr lvl="0"/>
            <a:r>
              <a:rPr lang="en-US" sz="1800" dirty="0"/>
              <a:t>Supported development tools and how to get them</a:t>
            </a:r>
          </a:p>
          <a:p>
            <a:pPr lvl="0"/>
            <a:r>
              <a:rPr lang="en-US" sz="1800" dirty="0"/>
              <a:t>Using the </a:t>
            </a:r>
            <a:r>
              <a:rPr lang="en-US" sz="1800" dirty="0" err="1"/>
              <a:t>MCUXpresso</a:t>
            </a:r>
            <a:r>
              <a:rPr lang="en-US" sz="1800" dirty="0"/>
              <a:t> </a:t>
            </a:r>
            <a:r>
              <a:rPr lang="en-US" sz="1800" dirty="0" err="1"/>
              <a:t>Config</a:t>
            </a:r>
            <a:r>
              <a:rPr lang="en-US" sz="1800" dirty="0"/>
              <a:t> Tools to generate a Version 7.xx sensor-fusion enabled SDK</a:t>
            </a:r>
          </a:p>
          <a:p>
            <a:pPr lvl="0"/>
            <a:r>
              <a:rPr lang="en-US" sz="1800" dirty="0"/>
              <a:t>Version 7.00 sensor fusion library structure</a:t>
            </a:r>
          </a:p>
          <a:p>
            <a:pPr lvl="0"/>
            <a:r>
              <a:rPr lang="en-US" sz="1800" dirty="0"/>
              <a:t>IDE Road Trip (step out of PowerPoint momentarily)</a:t>
            </a:r>
          </a:p>
          <a:p>
            <a:pPr lvl="0"/>
            <a:r>
              <a:rPr lang="en-US" sz="1800" dirty="0"/>
              <a:t>Various Gory Details</a:t>
            </a:r>
          </a:p>
          <a:p>
            <a:pPr lvl="0"/>
            <a:r>
              <a:rPr lang="en-US" sz="1800" dirty="0"/>
              <a:t>Bare-Metal Implementation</a:t>
            </a:r>
          </a:p>
          <a:p>
            <a:pPr lvl="0"/>
            <a:r>
              <a:rPr lang="en-US" sz="1800" dirty="0"/>
              <a:t>Version 7.00 Build process</a:t>
            </a:r>
          </a:p>
          <a:p>
            <a:pPr lvl="0"/>
            <a:r>
              <a:rPr lang="en-US" sz="1800" dirty="0"/>
              <a:t>Free-RTOS Implementation</a:t>
            </a:r>
          </a:p>
          <a:p>
            <a:pPr lvl="0"/>
            <a:r>
              <a:rPr lang="en-US" sz="1800" dirty="0"/>
              <a:t>Fusion Standby Mode</a:t>
            </a:r>
          </a:p>
          <a:p>
            <a:pPr lvl="0"/>
            <a:r>
              <a:rPr lang="en-US" sz="1800" dirty="0"/>
              <a:t>Topics for Another Day</a:t>
            </a:r>
          </a:p>
        </p:txBody>
      </p:sp>
    </p:spTree>
    <p:extLst>
      <p:ext uri="{BB962C8B-B14F-4D97-AF65-F5344CB8AC3E}">
        <p14:creationId xmlns:p14="http://schemas.microsoft.com/office/powerpoint/2010/main" val="348207869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3-Axis Tilt Algorithm Returns the Same Value for all 4 Variations Below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1143000"/>
            <a:ext cx="7406312" cy="5084768"/>
            <a:chOff x="2165200" y="1144755"/>
            <a:chExt cx="3672074" cy="252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039" y="1842255"/>
              <a:ext cx="923590" cy="1371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68048" y="1290082"/>
              <a:ext cx="923590" cy="1371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712057" y="1842255"/>
              <a:ext cx="923590" cy="1371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048" y="2304050"/>
              <a:ext cx="923590" cy="13716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5816010" y="1220315"/>
              <a:ext cx="21264" cy="2402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165200" y="3600469"/>
              <a:ext cx="3672074" cy="21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48226" y="1144755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East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200" y="3296468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North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Legend For Couple Slides…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696808" y="2124886"/>
            <a:ext cx="1732192" cy="42783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Board-Specific Functions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05369" y="2605022"/>
            <a:ext cx="1723631" cy="4278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Sensor-Specific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93176" y="3084554"/>
            <a:ext cx="1735824" cy="427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Generic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3791" y="3640379"/>
            <a:ext cx="1400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run-time installable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39501" y="3933963"/>
            <a:ext cx="110342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64"/>
          <p:cNvGrpSpPr/>
          <p:nvPr/>
        </p:nvGrpSpPr>
        <p:grpSpPr>
          <a:xfrm>
            <a:off x="1739501" y="4051291"/>
            <a:ext cx="1142219" cy="461665"/>
            <a:chOff x="10451805" y="4277084"/>
            <a:chExt cx="1142219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10569795" y="4277084"/>
              <a:ext cx="102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functional interface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0451805" y="4509464"/>
              <a:ext cx="11034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524000" y="1981200"/>
            <a:ext cx="2057400" cy="343241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87923" y="5044285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</p:txBody>
      </p:sp>
      <p:grpSp>
        <p:nvGrpSpPr>
          <p:cNvPr id="13" name="Group 165"/>
          <p:cNvGrpSpPr/>
          <p:nvPr/>
        </p:nvGrpSpPr>
        <p:grpSpPr>
          <a:xfrm>
            <a:off x="1739501" y="4547788"/>
            <a:ext cx="1142219" cy="461665"/>
            <a:chOff x="10451805" y="4277084"/>
            <a:chExt cx="1142219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0569795" y="4277084"/>
              <a:ext cx="102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  <a:p>
              <a:r>
                <a:rPr lang="en-US" sz="1200" dirty="0"/>
                <a:t>sequence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0451805" y="4509464"/>
              <a:ext cx="11034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038600" y="1981200"/>
            <a:ext cx="5105400" cy="14478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lvl="0"/>
            <a:r>
              <a:rPr lang="en-US" sz="2400" b="1" dirty="0"/>
              <a:t>Bold black</a:t>
            </a:r>
            <a:r>
              <a:rPr lang="en-US" sz="2400" dirty="0"/>
              <a:t> are in-line structures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</a:rPr>
              <a:t>Bold red </a:t>
            </a:r>
            <a:r>
              <a:rPr lang="en-US" sz="2400" dirty="0"/>
              <a:t>are function pointers</a:t>
            </a:r>
          </a:p>
          <a:p>
            <a:r>
              <a:rPr lang="en-US" sz="2400" dirty="0"/>
              <a:t>Normal text = scalars and pointers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2518" y="1212565"/>
            <a:ext cx="8561475" cy="17683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876869" y="1734622"/>
            <a:ext cx="3988194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ectangle 5"/>
          <p:cNvSpPr/>
          <p:nvPr/>
        </p:nvSpPr>
        <p:spPr>
          <a:xfrm>
            <a:off x="5145583" y="1733516"/>
            <a:ext cx="3415676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cxnSp>
        <p:nvCxnSpPr>
          <p:cNvPr id="7" name="Straight Arrow Connector 6"/>
          <p:cNvCxnSpPr/>
          <p:nvPr/>
        </p:nvCxnSpPr>
        <p:spPr>
          <a:xfrm rot="16200000" flipH="1">
            <a:off x="147512" y="4137815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-120778" y="4156398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419655" y="4156398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50495" y="663789"/>
            <a:ext cx="8583498" cy="3997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Application-specific bare metal or RTOS-based main()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38970" y="1860941"/>
            <a:ext cx="1062453" cy="5049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install Sensor()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17319" y="1852416"/>
            <a:ext cx="1262048" cy="5134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initialize Fusion Engine()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43018" y="1860941"/>
            <a:ext cx="904715" cy="4958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read Sensors()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7907" y="1852416"/>
            <a:ext cx="9821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runFusion</a:t>
            </a:r>
            <a:r>
              <a:rPr lang="en-US" sz="1000" b="1" dirty="0"/>
              <a:t>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72365" y="1850029"/>
            <a:ext cx="1270262" cy="5158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initSensor</a:t>
            </a:r>
            <a:r>
              <a:rPr lang="en-US" sz="1000" b="1" dirty="0"/>
              <a:t> </a:t>
            </a:r>
            <a:r>
              <a:rPr lang="en-US" sz="1000" b="1" dirty="0" err="1"/>
              <a:t>FusionGlobals</a:t>
            </a:r>
            <a:r>
              <a:rPr lang="en-US" sz="1000" b="1" dirty="0"/>
              <a:t>()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117446" y="2845003"/>
            <a:ext cx="10999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&lt;part&gt;_Read()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0496" y="5321147"/>
            <a:ext cx="1605061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Status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18" name="TextBox 17"/>
          <p:cNvSpPr txBox="1"/>
          <p:nvPr/>
        </p:nvSpPr>
        <p:spPr>
          <a:xfrm rot="16200000" flipH="1">
            <a:off x="876862" y="4426670"/>
            <a:ext cx="1144865" cy="254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updateStatus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745162" y="4494180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setStatus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0278" y="4387064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queueStatus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39706" y="5321147"/>
            <a:ext cx="1977710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Control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grpSp>
        <p:nvGrpSpPr>
          <p:cNvPr id="2" name="Group 72"/>
          <p:cNvGrpSpPr/>
          <p:nvPr/>
        </p:nvGrpSpPr>
        <p:grpSpPr>
          <a:xfrm rot="16200000">
            <a:off x="2213747" y="3739355"/>
            <a:ext cx="2313749" cy="834088"/>
            <a:chOff x="3513771" y="3657618"/>
            <a:chExt cx="1333121" cy="1122518"/>
          </a:xfrm>
        </p:grpSpPr>
        <p:cxnSp>
          <p:nvCxnSpPr>
            <p:cNvPr id="77" name="Straight Arrow Connector 76"/>
            <p:cNvCxnSpPr/>
            <p:nvPr/>
          </p:nvCxnSpPr>
          <p:spPr>
            <a:xfrm flipH="1" flipV="1">
              <a:off x="3513771" y="4408751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3513771" y="4774275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 flipV="1">
              <a:off x="3513771" y="4023142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 flipV="1">
              <a:off x="3513771" y="3657618"/>
              <a:ext cx="1333121" cy="586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16200000">
            <a:off x="2044411" y="4431576"/>
            <a:ext cx="14959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initializeControlPort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2829502" y="4416837"/>
            <a:ext cx="5757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write()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3055093" y="4439632"/>
            <a:ext cx="7072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stream()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3206337" y="4496289"/>
            <a:ext cx="9444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control flags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6200000" flipV="1">
            <a:off x="6624882" y="4138541"/>
            <a:ext cx="2310723" cy="787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6869722" y="4140593"/>
            <a:ext cx="2310723" cy="7872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265988" y="2985049"/>
            <a:ext cx="14920" cy="232314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>
            <a:off x="5648214" y="3906501"/>
            <a:ext cx="1950764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NVMSetBlockFlash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928194" y="3705947"/>
            <a:ext cx="1950764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ApplyMagHAL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3" name="TextBox 32"/>
          <p:cNvSpPr txBox="1"/>
          <p:nvPr/>
        </p:nvSpPr>
        <p:spPr>
          <a:xfrm rot="16200000">
            <a:off x="7176332" y="3683672"/>
            <a:ext cx="1950764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ApplyGyroHAL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4017150" y="4428293"/>
            <a:ext cx="1144865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Register_I2C_Read()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Sensor_I2C_Write()</a:t>
            </a:r>
          </a:p>
          <a:p>
            <a:r>
              <a:rPr lang="en-US" sz="1100" dirty="0">
                <a:solidFill>
                  <a:srgbClr val="C00000"/>
                </a:solidFill>
              </a:rPr>
              <a:t>Sensor_I2C_Read()</a:t>
            </a:r>
          </a:p>
        </p:txBody>
      </p:sp>
      <p:cxnSp>
        <p:nvCxnSpPr>
          <p:cNvPr id="36" name="Elbow Connector 35"/>
          <p:cNvCxnSpPr>
            <a:endCxn id="47" idx="0"/>
          </p:cNvCxnSpPr>
          <p:nvPr/>
        </p:nvCxnSpPr>
        <p:spPr>
          <a:xfrm rot="16200000" flipH="1">
            <a:off x="4112983" y="4529047"/>
            <a:ext cx="1579049" cy="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66800" y="0"/>
            <a:ext cx="739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NXP Sensor Fusion for Kinetis MCUs </a:t>
            </a:r>
            <a:r>
              <a:rPr lang="en-US" sz="2400" b="1" dirty="0" err="1"/>
              <a:t>Verson</a:t>
            </a:r>
            <a:r>
              <a:rPr lang="en-US" sz="2400" b="1" dirty="0"/>
              <a:t> 7.xx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672453" y="5321147"/>
            <a:ext cx="1485992" cy="5401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NonVolatile</a:t>
            </a:r>
            <a:r>
              <a:rPr lang="en-US" sz="1100" b="1" dirty="0"/>
              <a:t> Storage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223821" y="5318573"/>
            <a:ext cx="1357373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Intelligent Sensor SDK</a:t>
            </a:r>
          </a:p>
        </p:txBody>
      </p:sp>
      <p:grpSp>
        <p:nvGrpSpPr>
          <p:cNvPr id="3" name="Group 133"/>
          <p:cNvGrpSpPr/>
          <p:nvPr/>
        </p:nvGrpSpPr>
        <p:grpSpPr>
          <a:xfrm>
            <a:off x="1785465" y="2472339"/>
            <a:ext cx="663585" cy="2863224"/>
            <a:chOff x="2409676" y="2604585"/>
            <a:chExt cx="819232" cy="1914787"/>
          </a:xfrm>
        </p:grpSpPr>
        <p:cxnSp>
          <p:nvCxnSpPr>
            <p:cNvPr id="73" name="Elbow Connector 72"/>
            <p:cNvCxnSpPr/>
            <p:nvPr/>
          </p:nvCxnSpPr>
          <p:spPr>
            <a:xfrm rot="5400000" flipH="1" flipV="1">
              <a:off x="1639890" y="3374372"/>
              <a:ext cx="1914786" cy="37521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Elbow Connector 73"/>
            <p:cNvCxnSpPr/>
            <p:nvPr/>
          </p:nvCxnSpPr>
          <p:spPr>
            <a:xfrm rot="16200000" flipV="1">
              <a:off x="2054221" y="3339383"/>
              <a:ext cx="1909485" cy="439889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Elbow Connector 106"/>
          <p:cNvCxnSpPr>
            <a:endCxn id="13" idx="2"/>
          </p:cNvCxnSpPr>
          <p:nvPr/>
        </p:nvCxnSpPr>
        <p:spPr>
          <a:xfrm flipV="1">
            <a:off x="5474621" y="2356742"/>
            <a:ext cx="320755" cy="11688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2"/>
          <p:cNvCxnSpPr>
            <a:endCxn id="11" idx="2"/>
          </p:cNvCxnSpPr>
          <p:nvPr/>
        </p:nvCxnSpPr>
        <p:spPr>
          <a:xfrm rot="10800000">
            <a:off x="2870198" y="2365854"/>
            <a:ext cx="1701803" cy="453546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6200000">
            <a:off x="4493959" y="2558482"/>
            <a:ext cx="1021784" cy="44572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>
                <a:solidFill>
                  <a:srgbClr val="C00000"/>
                </a:solidFill>
              </a:rPr>
              <a:t> &lt;part&gt;_</a:t>
            </a:r>
            <a:r>
              <a:rPr lang="en-US" sz="1100" dirty="0" err="1">
                <a:solidFill>
                  <a:srgbClr val="C00000"/>
                </a:solidFill>
              </a:rPr>
              <a:t>Init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600" y="123038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Fusion Core Functions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6784854" y="2980941"/>
            <a:ext cx="0" cy="23280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40"/>
          <p:cNvSpPr/>
          <p:nvPr/>
        </p:nvSpPr>
        <p:spPr>
          <a:xfrm>
            <a:off x="4330392" y="3311685"/>
            <a:ext cx="1144229" cy="4278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Physical</a:t>
            </a:r>
          </a:p>
          <a:p>
            <a:pPr algn="ctr"/>
            <a:r>
              <a:rPr lang="en-US" sz="1100" b="1" dirty="0"/>
              <a:t>Sensor #1 - n</a:t>
            </a:r>
          </a:p>
        </p:txBody>
      </p:sp>
      <p:sp>
        <p:nvSpPr>
          <p:cNvPr id="55" name="TextBox 54"/>
          <p:cNvSpPr txBox="1"/>
          <p:nvPr/>
        </p:nvSpPr>
        <p:spPr>
          <a:xfrm rot="16200000">
            <a:off x="7044997" y="4092019"/>
            <a:ext cx="1205767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ApplyAccelHAL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cxnSp>
        <p:nvCxnSpPr>
          <p:cNvPr id="56" name="Straight Arrow Connector 55"/>
          <p:cNvCxnSpPr>
            <a:stCxn id="5" idx="3"/>
          </p:cNvCxnSpPr>
          <p:nvPr/>
        </p:nvCxnSpPr>
        <p:spPr>
          <a:xfrm flipV="1">
            <a:off x="4865063" y="2102927"/>
            <a:ext cx="468633" cy="1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59"/>
          <p:cNvCxnSpPr>
            <a:stCxn id="14" idx="3"/>
            <a:endCxn id="13" idx="0"/>
          </p:cNvCxnSpPr>
          <p:nvPr/>
        </p:nvCxnSpPr>
        <p:spPr>
          <a:xfrm flipH="1" flipV="1">
            <a:off x="5795376" y="1860941"/>
            <a:ext cx="2644644" cy="250449"/>
          </a:xfrm>
          <a:prstGeom prst="bentConnector4">
            <a:avLst>
              <a:gd name="adj1" fmla="val -8644"/>
              <a:gd name="adj2" fmla="val 1946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5" idx="1"/>
          </p:cNvCxnSpPr>
          <p:nvPr/>
        </p:nvCxnSpPr>
        <p:spPr>
          <a:xfrm>
            <a:off x="680393" y="2102927"/>
            <a:ext cx="291972" cy="5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16200000">
            <a:off x="4643000" y="4428293"/>
            <a:ext cx="1144865" cy="500771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Register_SPI_Read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  <a:p>
            <a:r>
              <a:rPr lang="en-US" sz="1100" dirty="0" err="1">
                <a:solidFill>
                  <a:srgbClr val="C00000"/>
                </a:solidFill>
              </a:rPr>
              <a:t>Sensor_SPI_Write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  <a:p>
            <a:r>
              <a:rPr lang="en-US" sz="1100" dirty="0" err="1">
                <a:solidFill>
                  <a:srgbClr val="C00000"/>
                </a:solidFill>
              </a:rPr>
              <a:t>Sensor_SPI_Read</a:t>
            </a:r>
            <a:r>
              <a:rPr lang="en-US" sz="1100" dirty="0">
                <a:solidFill>
                  <a:srgbClr val="C00000"/>
                </a:solidFill>
              </a:rPr>
              <a:t>()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93310" y="5924503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60468" y="5926824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3310" y="5924503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</a:t>
            </a:r>
            <a:r>
              <a:rPr lang="en-US" sz="1100" b="1" baseline="30000" dirty="0">
                <a:solidFill>
                  <a:schemeClr val="bg1"/>
                </a:solidFill>
              </a:rPr>
              <a:t>2</a:t>
            </a:r>
            <a:r>
              <a:rPr lang="en-US" sz="1100" b="1" dirty="0">
                <a:solidFill>
                  <a:schemeClr val="bg1"/>
                </a:solidFill>
              </a:rPr>
              <a:t>C / SPI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49898" y="5943130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Flash Memory</a:t>
            </a:r>
          </a:p>
        </p:txBody>
      </p:sp>
      <p:cxnSp>
        <p:nvCxnSpPr>
          <p:cNvPr id="65" name="Elbow Connector 64"/>
          <p:cNvCxnSpPr>
            <a:stCxn id="10" idx="1"/>
            <a:endCxn id="34" idx="1"/>
          </p:cNvCxnSpPr>
          <p:nvPr/>
        </p:nvCxnSpPr>
        <p:spPr>
          <a:xfrm rot="10800000" flipV="1">
            <a:off x="450495" y="863664"/>
            <a:ext cx="12700" cy="5436561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-1177711" y="3304839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KSDK is available to main as well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4572000" y="2819400"/>
            <a:ext cx="1" cy="533400"/>
          </a:xfrm>
          <a:prstGeom prst="line">
            <a:avLst/>
          </a:prstGeom>
          <a:ln w="349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424387" y="1852416"/>
            <a:ext cx="856912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condition Sensor Readings()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 rot="16200000" flipH="1">
            <a:off x="-370162" y="4156395"/>
            <a:ext cx="231374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6200000">
            <a:off x="-247372" y="4387061"/>
            <a:ext cx="17860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>
                <a:solidFill>
                  <a:srgbClr val="C00000"/>
                </a:solidFill>
              </a:rPr>
              <a:t>initializeStatusSubsystem</a:t>
            </a:r>
            <a:endParaRPr lang="en-US" sz="1100" dirty="0">
              <a:solidFill>
                <a:srgbClr val="C00000"/>
              </a:solidFill>
            </a:endParaRPr>
          </a:p>
        </p:txBody>
      </p:sp>
      <p:cxnSp>
        <p:nvCxnSpPr>
          <p:cNvPr id="81" name="Elbow Connector 80"/>
          <p:cNvCxnSpPr>
            <a:stCxn id="12" idx="2"/>
          </p:cNvCxnSpPr>
          <p:nvPr/>
        </p:nvCxnSpPr>
        <p:spPr>
          <a:xfrm rot="16200000" flipH="1">
            <a:off x="4052510" y="2461687"/>
            <a:ext cx="945831" cy="754164"/>
          </a:xfrm>
          <a:prstGeom prst="bentConnector3">
            <a:avLst>
              <a:gd name="adj1" fmla="val 346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158445" y="5562600"/>
            <a:ext cx="1985555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7241053" y="5308990"/>
            <a:ext cx="1902947" cy="90023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Board specific Hardware Abstraction Layer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0495" y="5950651"/>
            <a:ext cx="6707950" cy="69914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sz="1100" b="1" dirty="0"/>
              <a:t>KSDK = Kinetis Software Design Kit</a:t>
            </a:r>
          </a:p>
        </p:txBody>
      </p:sp>
    </p:spTree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9-axis Accel + Mag + Gyro Complementary Indirect Kalman Filter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93583" y="3161854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Gyro Corrections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3218" y="4759036"/>
            <a:ext cx="133003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Magnetic Compensation</a:t>
            </a:r>
          </a:p>
        </p:txBody>
      </p:sp>
      <p:grpSp>
        <p:nvGrpSpPr>
          <p:cNvPr id="2" name="Group 78"/>
          <p:cNvGrpSpPr/>
          <p:nvPr/>
        </p:nvGrpSpPr>
        <p:grpSpPr>
          <a:xfrm>
            <a:off x="3883936" y="2679826"/>
            <a:ext cx="3485586" cy="1638677"/>
            <a:chOff x="3883936" y="2688879"/>
            <a:chExt cx="3485586" cy="1638677"/>
          </a:xfrm>
        </p:grpSpPr>
        <p:sp>
          <p:nvSpPr>
            <p:cNvPr id="75" name="Rectangle 74"/>
            <p:cNvSpPr/>
            <p:nvPr/>
          </p:nvSpPr>
          <p:spPr>
            <a:xfrm>
              <a:off x="3883936" y="3621385"/>
              <a:ext cx="389299" cy="434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892992" y="2688879"/>
              <a:ext cx="3476530" cy="16386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Kalman</a:t>
              </a:r>
              <a:r>
                <a:rPr lang="en-US" sz="2000" dirty="0">
                  <a:solidFill>
                    <a:schemeClr val="tx1"/>
                  </a:solidFill>
                </a:rPr>
                <a:t> Filter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The </a:t>
              </a:r>
              <a:r>
                <a:rPr lang="en-US" sz="1200" dirty="0" err="1">
                  <a:solidFill>
                    <a:schemeClr val="tx1"/>
                  </a:solidFill>
                </a:rPr>
                <a:t>Kalman</a:t>
              </a:r>
              <a:r>
                <a:rPr lang="en-US" sz="1200" dirty="0">
                  <a:solidFill>
                    <a:schemeClr val="tx1"/>
                  </a:solidFill>
                </a:rPr>
                <a:t> state vector is composed of: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  <a:r>
                <a:rPr lang="en-US" sz="1200" baseline="-25000" dirty="0">
                  <a:solidFill>
                    <a:schemeClr val="tx1"/>
                  </a:solidFill>
                </a:rPr>
                <a:t>g</a:t>
              </a:r>
              <a:r>
                <a:rPr lang="en-US" sz="1200" baseline="-25000" dirty="0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>
                  <a:solidFill>
                    <a:schemeClr val="tx1"/>
                  </a:solidFill>
                </a:rPr>
                <a:t>,k 	</a:t>
              </a:r>
              <a:r>
                <a:rPr lang="en-US" sz="1200" dirty="0">
                  <a:solidFill>
                    <a:schemeClr val="tx1"/>
                  </a:solidFill>
                </a:rPr>
                <a:t>orientation error w/r to gravity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 err="1">
                  <a:solidFill>
                    <a:schemeClr val="tx1"/>
                  </a:solidFill>
                </a:rPr>
                <a:t>q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sz="1200" baseline="-25000" dirty="0" err="1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,k</a:t>
              </a:r>
              <a:r>
                <a:rPr lang="en-US" sz="1200" dirty="0">
                  <a:solidFill>
                    <a:schemeClr val="tx1"/>
                  </a:solidFill>
                </a:rPr>
                <a:t> 	orientation error w/r to magnetic field 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 err="1">
                  <a:solidFill>
                    <a:schemeClr val="tx1"/>
                  </a:solidFill>
                </a:rPr>
                <a:t>b</a:t>
              </a:r>
              <a:r>
                <a:rPr lang="en-US" sz="1200" baseline="-25000" dirty="0" err="1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,k</a:t>
              </a:r>
              <a:r>
                <a:rPr lang="en-US" sz="1200" dirty="0">
                  <a:solidFill>
                    <a:schemeClr val="tx1"/>
                  </a:solidFill>
                </a:rPr>
                <a:t> 	error in zero rate gyroscope error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658091" y="3518579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8873" y="5105400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4964" y="326227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gyro signal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3658" y="513894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magnetometer</a:t>
            </a:r>
          </a:p>
          <a:p>
            <a:pPr algn="r"/>
            <a:r>
              <a:rPr lang="en-US" sz="1200" dirty="0"/>
              <a:t>signal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19179" y="4660134"/>
            <a:ext cx="1487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Orientation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Linear Acceleration</a:t>
            </a:r>
          </a:p>
          <a:p>
            <a:pPr algn="ctr"/>
            <a:r>
              <a:rPr lang="en-US" sz="1200" dirty="0"/>
              <a:t>Compass Heading</a:t>
            </a:r>
          </a:p>
          <a:p>
            <a:pPr algn="ctr"/>
            <a:r>
              <a:rPr lang="en-US" sz="1200" dirty="0"/>
              <a:t>Euler Angles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493583" y="1766512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Accelerometer Corrections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58091" y="2119804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4067" y="1662612"/>
            <a:ext cx="115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accelerometer</a:t>
            </a:r>
          </a:p>
          <a:p>
            <a:pPr algn="r"/>
            <a:r>
              <a:rPr lang="en-US" sz="1200" dirty="0"/>
              <a:t>signal</a:t>
            </a:r>
          </a:p>
        </p:txBody>
      </p:sp>
      <p:cxnSp>
        <p:nvCxnSpPr>
          <p:cNvPr id="48" name="Shape 47"/>
          <p:cNvCxnSpPr>
            <a:stCxn id="28" idx="3"/>
            <a:endCxn id="15" idx="0"/>
          </p:cNvCxnSpPr>
          <p:nvPr/>
        </p:nvCxnSpPr>
        <p:spPr>
          <a:xfrm>
            <a:off x="2819399" y="2112876"/>
            <a:ext cx="2811858" cy="56695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hape 49"/>
          <p:cNvCxnSpPr>
            <a:stCxn id="7" idx="3"/>
            <a:endCxn id="15" idx="2"/>
          </p:cNvCxnSpPr>
          <p:nvPr/>
        </p:nvCxnSpPr>
        <p:spPr>
          <a:xfrm flipV="1">
            <a:off x="2833254" y="4318503"/>
            <a:ext cx="2798003" cy="78689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6" idx="3"/>
            <a:endCxn id="15" idx="1"/>
          </p:cNvCxnSpPr>
          <p:nvPr/>
        </p:nvCxnSpPr>
        <p:spPr>
          <a:xfrm flipV="1">
            <a:off x="2819399" y="3499165"/>
            <a:ext cx="1073593" cy="90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3176018" y="959245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Precision Accelerometer Trim</a:t>
            </a:r>
          </a:p>
        </p:txBody>
      </p:sp>
      <p:cxnSp>
        <p:nvCxnSpPr>
          <p:cNvPr id="58" name="Shape 57"/>
          <p:cNvCxnSpPr>
            <a:stCxn id="28" idx="3"/>
            <a:endCxn id="56" idx="2"/>
          </p:cNvCxnSpPr>
          <p:nvPr/>
        </p:nvCxnSpPr>
        <p:spPr>
          <a:xfrm flipV="1">
            <a:off x="2819399" y="1651972"/>
            <a:ext cx="1019527" cy="46090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hape 59"/>
          <p:cNvCxnSpPr>
            <a:stCxn id="56" idx="1"/>
            <a:endCxn id="28" idx="0"/>
          </p:cNvCxnSpPr>
          <p:nvPr/>
        </p:nvCxnSpPr>
        <p:spPr>
          <a:xfrm rot="10800000" flipV="1">
            <a:off x="2156492" y="1305608"/>
            <a:ext cx="1019527" cy="46090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3212814" y="5527072"/>
            <a:ext cx="133003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Magnetic Calibration</a:t>
            </a:r>
          </a:p>
        </p:txBody>
      </p:sp>
      <p:cxnSp>
        <p:nvCxnSpPr>
          <p:cNvPr id="63" name="Shape 62"/>
          <p:cNvCxnSpPr>
            <a:stCxn id="7" idx="3"/>
            <a:endCxn id="61" idx="0"/>
          </p:cNvCxnSpPr>
          <p:nvPr/>
        </p:nvCxnSpPr>
        <p:spPr>
          <a:xfrm>
            <a:off x="2833254" y="5105400"/>
            <a:ext cx="1044578" cy="421672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hape 64"/>
          <p:cNvCxnSpPr>
            <a:stCxn id="61" idx="1"/>
            <a:endCxn id="7" idx="2"/>
          </p:cNvCxnSpPr>
          <p:nvPr/>
        </p:nvCxnSpPr>
        <p:spPr>
          <a:xfrm rot="10800000">
            <a:off x="2168236" y="5451764"/>
            <a:ext cx="1044578" cy="42167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hape 76"/>
          <p:cNvCxnSpPr>
            <a:stCxn id="75" idx="1"/>
            <a:endCxn id="6" idx="2"/>
          </p:cNvCxnSpPr>
          <p:nvPr/>
        </p:nvCxnSpPr>
        <p:spPr>
          <a:xfrm rot="10800000" flipV="1">
            <a:off x="2156492" y="3829615"/>
            <a:ext cx="1727445" cy="24966"/>
          </a:xfrm>
          <a:prstGeom prst="bentConnector4">
            <a:avLst>
              <a:gd name="adj1" fmla="val 30812"/>
              <a:gd name="adj2" fmla="val 178596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09046" y="3983525"/>
            <a:ext cx="1285592" cy="262551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dirty="0"/>
              <a:t>Gyro offsets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Shape 81"/>
          <p:cNvCxnSpPr>
            <a:stCxn id="15" idx="3"/>
            <a:endCxn id="40" idx="0"/>
          </p:cNvCxnSpPr>
          <p:nvPr/>
        </p:nvCxnSpPr>
        <p:spPr>
          <a:xfrm>
            <a:off x="7369522" y="3499165"/>
            <a:ext cx="593386" cy="116096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957996" y="4934139"/>
            <a:ext cx="9054" cy="262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Pressure Can Give You An Estimate Of Altitude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696" y="1321517"/>
            <a:ext cx="40847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/>
              <a:t>Altitude = K1 X (1 - (P/P0)</a:t>
            </a:r>
            <a:r>
              <a:rPr lang="en-US" sz="2400" baseline="30000" dirty="0"/>
              <a:t>K2</a:t>
            </a:r>
            <a:r>
              <a:rPr lang="en-US" sz="2400" dirty="0"/>
              <a:t>)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K1 = 44330.77 meters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K2 = 0.190263 (</a:t>
            </a:r>
            <a:r>
              <a:rPr lang="en-US" sz="2400" dirty="0" err="1"/>
              <a:t>unitless</a:t>
            </a:r>
            <a:r>
              <a:rPr lang="en-US" sz="2400" dirty="0"/>
              <a:t>)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P0 = 101325 </a:t>
            </a:r>
            <a:r>
              <a:rPr lang="en-US" sz="2400" dirty="0" err="1"/>
              <a:t>Pascals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475173"/>
            <a:ext cx="3847150" cy="2582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27" y="3429000"/>
            <a:ext cx="3943074" cy="262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339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Notice This Is A Log Scale...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08137978"/>
              </p:ext>
            </p:extLst>
          </p:nvPr>
        </p:nvGraphicFramePr>
        <p:xfrm>
          <a:off x="1226128" y="959041"/>
          <a:ext cx="6942667" cy="5096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217662" y="950575"/>
            <a:ext cx="6934200" cy="5096933"/>
          </a:xfrm>
          <a:prstGeom prst="rect">
            <a:avLst/>
          </a:prstGeom>
          <a:noFill/>
          <a:ln w="127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8656" y="6106601"/>
            <a:ext cx="4627661" cy="270345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000" dirty="0">
                <a:solidFill>
                  <a:schemeClr val="accent4">
                    <a:lumMod val="50000"/>
                  </a:schemeClr>
                </a:solidFill>
              </a:rPr>
              <a:t>This chart was created 2013, you can expect numbers to decrease over time.</a:t>
            </a:r>
          </a:p>
        </p:txBody>
      </p:sp>
    </p:spTree>
    <p:extLst>
      <p:ext uri="{BB962C8B-B14F-4D97-AF65-F5344CB8AC3E}">
        <p14:creationId xmlns:p14="http://schemas.microsoft.com/office/powerpoint/2010/main" val="4482457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168" y="6059035"/>
            <a:ext cx="6596432" cy="654049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Gyro ready to active = 2/ODR + 10ms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7662" y="950575"/>
            <a:ext cx="6934200" cy="5096933"/>
          </a:xfrm>
          <a:prstGeom prst="rect">
            <a:avLst/>
          </a:prstGeom>
          <a:noFill/>
          <a:ln w="127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968166744"/>
              </p:ext>
            </p:extLst>
          </p:nvPr>
        </p:nvGraphicFramePr>
        <p:xfrm>
          <a:off x="1220747" y="962102"/>
          <a:ext cx="6934200" cy="5088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34115" y="2213475"/>
            <a:ext cx="4186766" cy="923330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119063" indent="-119063">
              <a:buFont typeface="Arial" pitchFamily="34" charset="0"/>
              <a:buChar char="•"/>
            </a:pPr>
            <a:r>
              <a:rPr lang="en-US" dirty="0"/>
              <a:t>Notice that the magnetometer currents are approximately 5X to 6X the accelerometer currents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600" b="1" kern="120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  <a:lvl2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2pPr>
            <a:lvl3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3pPr>
            <a:lvl4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4pPr>
            <a:lvl5pPr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5pPr>
            <a:lvl6pPr marL="3429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6pPr>
            <a:lvl7pPr marL="6858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7pPr>
            <a:lvl8pPr marL="10287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8pPr>
            <a:lvl9pPr marL="1371600" algn="r" rtl="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165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Now Try A Linear Scale...</a:t>
            </a:r>
          </a:p>
        </p:txBody>
      </p:sp>
    </p:spTree>
    <p:extLst>
      <p:ext uri="{BB962C8B-B14F-4D97-AF65-F5344CB8AC3E}">
        <p14:creationId xmlns:p14="http://schemas.microsoft.com/office/powerpoint/2010/main" val="35781157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Strengths &amp; Weaknesses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672963"/>
              </p:ext>
            </p:extLst>
          </p:nvPr>
        </p:nvGraphicFramePr>
        <p:xfrm>
          <a:off x="473316" y="1062264"/>
          <a:ext cx="8249920" cy="494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sz="1400" b="1" dirty="0"/>
                        <a:t>Sensor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Strengths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Weaknesses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872">
                <a:tc>
                  <a:txBody>
                    <a:bodyPr/>
                    <a:lstStyle/>
                    <a:p>
                      <a:r>
                        <a:rPr lang="en-US" sz="1400" b="0" dirty="0"/>
                        <a:t>Accelerometer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Inexpensive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Extremely</a:t>
                      </a:r>
                      <a:r>
                        <a:rPr lang="en-US" sz="1400" b="0" baseline="0" dirty="0"/>
                        <a:t> low power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Very linear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Very low noise</a:t>
                      </a:r>
                      <a:endParaRPr lang="en-US" sz="14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Measures the</a:t>
                      </a:r>
                      <a:r>
                        <a:rPr lang="en-US" sz="1400" b="0" baseline="0" dirty="0"/>
                        <a:t> sum of gravity and acceleration. We need them separate.</a:t>
                      </a:r>
                      <a:endParaRPr lang="en-US" sz="14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685">
                <a:tc>
                  <a:txBody>
                    <a:bodyPr/>
                    <a:lstStyle/>
                    <a:p>
                      <a:r>
                        <a:rPr lang="en-US" sz="1400" b="0" dirty="0"/>
                        <a:t>Magnetometer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The only sensor that can orient itself with regard to “North”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Insensitive to linear acceleration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Subject to magnetic interference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Not “spatially constant”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843">
                <a:tc>
                  <a:txBody>
                    <a:bodyPr/>
                    <a:lstStyle/>
                    <a:p>
                      <a:r>
                        <a:rPr lang="en-US" sz="1400" b="0" dirty="0"/>
                        <a:t>Gyro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Relatively</a:t>
                      </a:r>
                      <a:r>
                        <a:rPr lang="en-US" sz="1400" b="0" baseline="0" dirty="0"/>
                        <a:t> independent of linear acceleration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Can be used to “gyro-compensate” the magnetometer</a:t>
                      </a:r>
                      <a:endParaRPr lang="en-US" sz="14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Power hog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Long</a:t>
                      </a:r>
                      <a:r>
                        <a:rPr lang="en-US" sz="1400" b="0" baseline="0" dirty="0"/>
                        <a:t> startup time</a:t>
                      </a:r>
                      <a:endParaRPr lang="en-US" sz="1400" b="0" dirty="0"/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Zero rate offset drifts over time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3635">
                <a:tc>
                  <a:txBody>
                    <a:bodyPr/>
                    <a:lstStyle/>
                    <a:p>
                      <a:r>
                        <a:rPr lang="en-US" sz="1400" b="0" dirty="0"/>
                        <a:t>Pressure Sensor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The only stand-alone</a:t>
                      </a:r>
                      <a:r>
                        <a:rPr lang="en-US" sz="1400" b="0" baseline="0" dirty="0"/>
                        <a:t> sensor that can give an indication of altitude</a:t>
                      </a:r>
                      <a:endParaRPr lang="en-US" sz="14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Not well understood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A “relative” measurement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0" dirty="0"/>
                        <a:t>Subject to many interferences</a:t>
                      </a:r>
                      <a:r>
                        <a:rPr lang="en-US" sz="1400" b="0" baseline="0" dirty="0"/>
                        <a:t> and </a:t>
                      </a:r>
                      <a:r>
                        <a:rPr lang="en-US" sz="1400" b="0" dirty="0"/>
                        <a:t>environmental factors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Observations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Accelerometers are the most power efficient motion sensor you’ll find</a:t>
            </a:r>
          </a:p>
          <a:p>
            <a:r>
              <a:rPr lang="en-US" dirty="0"/>
              <a:t>They often include motion detection circuits – use those to power the system up/down for idle periods</a:t>
            </a:r>
          </a:p>
          <a:p>
            <a:r>
              <a:rPr lang="en-US" dirty="0"/>
              <a:t>Accelerometers are low power because they are usually “passive” devices. The proof mass moves only when the device is in motion</a:t>
            </a:r>
          </a:p>
          <a:p>
            <a:r>
              <a:rPr lang="en-US" dirty="0"/>
              <a:t>Gyros have continuously moving proof masses, requiring much higher currents to keep them in motion</a:t>
            </a:r>
          </a:p>
          <a:p>
            <a:r>
              <a:rPr lang="en-US" dirty="0"/>
              <a:t>TMR1-based magnetic sensors are arranged in a Wheatstone bridge formation – requiring DC biases</a:t>
            </a:r>
          </a:p>
          <a:p>
            <a:r>
              <a:rPr lang="en-US" dirty="0"/>
              <a:t>Another good sensor to “gate” others is an ambient light sensor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17448" y="5348432"/>
            <a:ext cx="7746110" cy="34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5022" indent="-175022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44488" indent="-169863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000">
                <a:solidFill>
                  <a:srgbClr val="000000"/>
                </a:solidFill>
                <a:latin typeface="+mn-lt"/>
              </a:defRPr>
            </a:lvl2pPr>
            <a:lvl3pPr marL="427435" indent="-126206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1800">
                <a:solidFill>
                  <a:srgbClr val="000000"/>
                </a:solidFill>
                <a:latin typeface="+mn-lt"/>
              </a:defRPr>
            </a:lvl3pPr>
            <a:lvl4pPr marL="559594" indent="-132160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727472" indent="-167879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400">
                <a:solidFill>
                  <a:srgbClr val="000000"/>
                </a:solidFill>
                <a:latin typeface="+mn-lt"/>
              </a:defRPr>
            </a:lvl5pPr>
            <a:lvl6pPr marL="16728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6pPr>
            <a:lvl7pPr marL="20157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7pPr>
            <a:lvl8pPr marL="23586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8pPr>
            <a:lvl9pPr marL="27015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300" baseline="30000"/>
              <a:t>1</a:t>
            </a:r>
            <a:r>
              <a:rPr lang="en-US" sz="1300"/>
              <a:t> TMR = Tunneling MagnetoResistive 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52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 bmk="_Toc465857621">
                <a:solidFill>
                  <a:srgbClr val="00504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Sensor Types Required As Function Of Algorithm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54921"/>
              </p:ext>
            </p:extLst>
          </p:nvPr>
        </p:nvGraphicFramePr>
        <p:xfrm>
          <a:off x="455176" y="1447800"/>
          <a:ext cx="8331280" cy="3147060"/>
        </p:xfrm>
        <a:graphic>
          <a:graphicData uri="http://schemas.openxmlformats.org/drawingml/2006/table">
            <a:tbl>
              <a:tblPr/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Algorithm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Sensor Fusion </a:t>
                      </a: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IfDef</a:t>
                      </a: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Pressure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Accelerometer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Magnetometer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Gyro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Altitude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F_1DOF_P_BASIC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Tiltmeter</a:t>
                      </a: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2D Automotive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F_3DOF_B_BASIC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Rotation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Tilt Compensated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F_6DOF_GB_BASIC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Gaming Handset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F_6DOF_GY_KALMAN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Gyro Stabilized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F_9DOF_GBY_KALMAN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is the sensor fusion library used for?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Part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371600"/>
            <a:ext cx="8747266" cy="43155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dirty="0"/>
              <a:t>Part 1 (This course) focuses on the mechanics of getting a sensor fusion application up and running</a:t>
            </a:r>
          </a:p>
          <a:p>
            <a:r>
              <a:rPr lang="en-US" sz="2400" dirty="0"/>
              <a:t>Part 2 deals with some of the theoretical underpinnings</a:t>
            </a:r>
          </a:p>
          <a:p>
            <a:endParaRPr lang="en-US" sz="2400" dirty="0"/>
          </a:p>
          <a:p>
            <a:r>
              <a:rPr lang="en-US" sz="2400" dirty="0"/>
              <a:t>This course focuses on the Version 7.xx Sensor Fusion Library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What Is The Sensor Fusion Library Used For?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8"/>
            <a:ext cx="8747266" cy="962792"/>
          </a:xfrm>
        </p:spPr>
        <p:txBody>
          <a:bodyPr/>
          <a:lstStyle/>
          <a:p>
            <a:r>
              <a:rPr lang="en-US" dirty="0"/>
              <a:t>The primary output of the sensor fusion library is device orientation relative to a global frame of reference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rot="10800000">
            <a:off x="4252643" y="4976505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4932886" y="3430498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6231531" y="3244977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26461" y="480746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3289" y="26208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5320" y="15633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6621" y="45848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 Frame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0374" y="3567064"/>
            <a:ext cx="580445" cy="2067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46663" y="2565199"/>
            <a:ext cx="373711" cy="1216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28325" y="2779885"/>
            <a:ext cx="357809" cy="10018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C:\Users\RMPE01\AppData\Local\Microsoft\Windows\Temporary Internet Files\Content.IE5\SC8ZGOZ6\MC900439798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9109" y="2509541"/>
            <a:ext cx="1014564" cy="101456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432547" y="2064269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or Device Reference Frame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113" y="5668688"/>
            <a:ext cx="7572653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i="1" dirty="0">
                <a:solidFill>
                  <a:schemeClr val="accent4">
                    <a:lumMod val="50000"/>
                  </a:schemeClr>
                </a:solidFill>
              </a:rPr>
              <a:t>The device orientation can be defined as the rotation necessary to map the global frame of reference into alignment with the body frame of reference (or vice versa).</a:t>
            </a:r>
          </a:p>
        </p:txBody>
      </p:sp>
      <p:pic>
        <p:nvPicPr>
          <p:cNvPr id="17" name="Picture 2" descr="C:\Users\RMPE01\AppData\Local\Microsoft\Windows\Temporary Internet Files\Content.IE5\TOIBY2F5\MC90044138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7722605" y="4532653"/>
            <a:ext cx="1285592" cy="128559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914400"/>
            <a:ext cx="4854351" cy="466724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Orientation is required for: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Gaming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Toys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Augmented Reality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Navigation / Location Based Services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Motion Control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UAV stabilization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Robots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err="1"/>
              <a:t>Segway</a:t>
            </a:r>
            <a:endParaRPr lang="en-US" sz="16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Gun sights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Surveying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Human body tracking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Air mouse / TV remote control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Optical Image Stabilization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Context aware applications</a:t>
            </a:r>
          </a:p>
        </p:txBody>
      </p:sp>
      <p:pic>
        <p:nvPicPr>
          <p:cNvPr id="6" name="Picture 5" descr="InF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8339" y="262551"/>
            <a:ext cx="3193708" cy="1828799"/>
          </a:xfrm>
          <a:prstGeom prst="rect">
            <a:avLst/>
          </a:prstGeom>
        </p:spPr>
      </p:pic>
      <p:pic>
        <p:nvPicPr>
          <p:cNvPr id="7" name="Picture 6" descr="augmented-reality-1853592_128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938" y="2255959"/>
            <a:ext cx="2197186" cy="1848323"/>
          </a:xfrm>
          <a:prstGeom prst="rect">
            <a:avLst/>
          </a:prstGeom>
        </p:spPr>
      </p:pic>
      <p:pic>
        <p:nvPicPr>
          <p:cNvPr id="8" name="Picture 7" descr="segway-1472151_6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3725" y="2355424"/>
            <a:ext cx="973353" cy="1700527"/>
          </a:xfrm>
          <a:prstGeom prst="rect">
            <a:avLst/>
          </a:prstGeom>
        </p:spPr>
      </p:pic>
      <p:pic>
        <p:nvPicPr>
          <p:cNvPr id="9" name="Picture 8" descr="wall-e-1872683_128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4874" y="4300185"/>
            <a:ext cx="2209800" cy="2023872"/>
          </a:xfrm>
          <a:prstGeom prst="rect">
            <a:avLst/>
          </a:prstGeom>
        </p:spPr>
      </p:pic>
      <p:pic>
        <p:nvPicPr>
          <p:cNvPr id="10" name="Picture 9" descr="compass-152121_128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0221" y="4361507"/>
            <a:ext cx="1672628" cy="16726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/>
          <p:cNvSpPr/>
          <p:nvPr/>
        </p:nvSpPr>
        <p:spPr>
          <a:xfrm>
            <a:off x="342900" y="1181100"/>
            <a:ext cx="8572500" cy="4927600"/>
          </a:xfrm>
          <a:custGeom>
            <a:avLst/>
            <a:gdLst>
              <a:gd name="connsiteX0" fmla="*/ 0 w 8572500"/>
              <a:gd name="connsiteY0" fmla="*/ 0 h 4927600"/>
              <a:gd name="connsiteX1" fmla="*/ 12700 w 8572500"/>
              <a:gd name="connsiteY1" fmla="*/ 4902200 h 4927600"/>
              <a:gd name="connsiteX2" fmla="*/ 8572500 w 8572500"/>
              <a:gd name="connsiteY2" fmla="*/ 4927600 h 4927600"/>
              <a:gd name="connsiteX3" fmla="*/ 8559800 w 8572500"/>
              <a:gd name="connsiteY3" fmla="*/ 2921000 h 4927600"/>
              <a:gd name="connsiteX4" fmla="*/ 4025900 w 8572500"/>
              <a:gd name="connsiteY4" fmla="*/ 2895600 h 4927600"/>
              <a:gd name="connsiteX5" fmla="*/ 4000500 w 8572500"/>
              <a:gd name="connsiteY5" fmla="*/ 12700 h 4927600"/>
              <a:gd name="connsiteX6" fmla="*/ 0 w 8572500"/>
              <a:gd name="connsiteY6" fmla="*/ 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2500" h="4927600">
                <a:moveTo>
                  <a:pt x="0" y="0"/>
                </a:moveTo>
                <a:cubicBezTo>
                  <a:pt x="4233" y="1634067"/>
                  <a:pt x="8467" y="3268133"/>
                  <a:pt x="12700" y="4902200"/>
                </a:cubicBezTo>
                <a:lnTo>
                  <a:pt x="8572500" y="4927600"/>
                </a:lnTo>
                <a:cubicBezTo>
                  <a:pt x="8568267" y="4258733"/>
                  <a:pt x="8564033" y="3589867"/>
                  <a:pt x="8559800" y="2921000"/>
                </a:cubicBezTo>
                <a:lnTo>
                  <a:pt x="4025900" y="2895600"/>
                </a:lnTo>
                <a:lnTo>
                  <a:pt x="4000500" y="12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Data Flow for Consumer Devices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96637" y="23594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Acc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6637" y="34262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</a:t>
            </a:r>
            <a:r>
              <a:rPr lang="en-US" sz="1000" b="1" dirty="0" err="1">
                <a:solidFill>
                  <a:schemeClr val="tx1"/>
                </a:solidFill>
              </a:rPr>
              <a:t>Mag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6637" y="28928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Gyro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8787" y="23594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8787" y="34262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 &amp; Hard/Soft compensation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58787" y="28928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6187" y="23594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6187" y="4264496"/>
            <a:ext cx="7620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Kalman</a:t>
            </a:r>
            <a:r>
              <a:rPr lang="en-US" sz="1000" b="1" dirty="0">
                <a:solidFill>
                  <a:schemeClr val="tx1"/>
                </a:solidFill>
              </a:rPr>
              <a:t> Filter or similar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77987" y="25642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77987" y="30976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77987" y="36310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6787" y="25880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06787" y="31214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06787" y="36548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87587" y="4493096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30587" y="4264496"/>
            <a:ext cx="104775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Geometric computations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278187" y="4469283"/>
            <a:ext cx="152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7372099" y="4340696"/>
            <a:ext cx="11240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Rotation matrix</a:t>
            </a: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7372099" y="5407496"/>
            <a:ext cx="142539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Orientation (</a:t>
            </a:r>
            <a:r>
              <a:rPr lang="el-GR" sz="1000" b="1" dirty="0"/>
              <a:t>φ</a:t>
            </a:r>
            <a:r>
              <a:rPr lang="en-US" sz="1000" b="1" dirty="0"/>
              <a:t>, </a:t>
            </a:r>
            <a:r>
              <a:rPr lang="el-GR" sz="1000" b="1" dirty="0"/>
              <a:t>Θ</a:t>
            </a:r>
            <a:r>
              <a:rPr lang="en-US" sz="1000" b="1" dirty="0"/>
              <a:t>, </a:t>
            </a:r>
            <a:r>
              <a:rPr lang="el-GR" sz="1000" b="1" dirty="0"/>
              <a:t>Ψ</a:t>
            </a:r>
            <a:r>
              <a:rPr lang="en-US" sz="1000" b="1" dirty="0"/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16187" y="28928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16187" y="34262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71899" y="2189633"/>
            <a:ext cx="1219200" cy="169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Shake detection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58787" y="4188296"/>
            <a:ext cx="1219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Calculate hard/soft iron parameters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449387" y="3807296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87387" y="3807296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95487" y="3645371"/>
            <a:ext cx="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985962" y="5399558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76462" y="3121496"/>
            <a:ext cx="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90749" y="3731096"/>
            <a:ext cx="0" cy="121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95512" y="4942358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87587" y="2588096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87587" y="3143721"/>
            <a:ext cx="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87587" y="3731096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78187" y="4950296"/>
            <a:ext cx="1524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278187" y="5407496"/>
            <a:ext cx="1524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57699" y="2349971"/>
            <a:ext cx="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5"/>
          <p:cNvSpPr txBox="1">
            <a:spLocks noChangeArrowheads="1"/>
          </p:cNvSpPr>
          <p:nvPr/>
        </p:nvSpPr>
        <p:spPr bwMode="auto">
          <a:xfrm>
            <a:off x="7372099" y="2435696"/>
            <a:ext cx="6415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Acc </a:t>
            </a:r>
            <a:r>
              <a:rPr lang="en-US" sz="1000" b="1" baseline="-25000"/>
              <a:t>x,y,z</a:t>
            </a: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7372099" y="3004210"/>
            <a:ext cx="5164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000" b="1" dirty="0"/>
              <a:t>ω</a:t>
            </a:r>
            <a:r>
              <a:rPr lang="en-US" sz="1000" b="1" dirty="0"/>
              <a:t> </a:t>
            </a:r>
            <a:r>
              <a:rPr lang="en-US" sz="1000" b="1" baseline="-25000" dirty="0" err="1"/>
              <a:t>x,y,z</a:t>
            </a:r>
            <a:endParaRPr lang="en-US" sz="1000" b="1" baseline="-25000" dirty="0"/>
          </a:p>
        </p:txBody>
      </p: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7372099" y="3540771"/>
            <a:ext cx="500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B </a:t>
            </a:r>
            <a:r>
              <a:rPr lang="en-US" sz="1000" b="1" baseline="-25000" dirty="0" err="1"/>
              <a:t>x,y,z</a:t>
            </a:r>
            <a:endParaRPr lang="en-US" sz="1000" b="1" baseline="-25000" dirty="0"/>
          </a:p>
        </p:txBody>
      </p:sp>
      <p:sp>
        <p:nvSpPr>
          <p:cNvPr id="44" name="TextBox 48"/>
          <p:cNvSpPr txBox="1">
            <a:spLocks noChangeArrowheads="1"/>
          </p:cNvSpPr>
          <p:nvPr/>
        </p:nvSpPr>
        <p:spPr bwMode="auto">
          <a:xfrm>
            <a:off x="7372099" y="2113433"/>
            <a:ext cx="9140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shake event</a:t>
            </a:r>
          </a:p>
        </p:txBody>
      </p:sp>
      <p:sp>
        <p:nvSpPr>
          <p:cNvPr id="45" name="TextBox 49"/>
          <p:cNvSpPr txBox="1">
            <a:spLocks noChangeArrowheads="1"/>
          </p:cNvSpPr>
          <p:nvPr/>
        </p:nvSpPr>
        <p:spPr bwMode="auto">
          <a:xfrm>
            <a:off x="7372099" y="5053483"/>
            <a:ext cx="17300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 dirty="0"/>
              <a:t>Tilt-compensated </a:t>
            </a:r>
            <a:r>
              <a:rPr lang="en-US" sz="1000" b="1" dirty="0" err="1"/>
              <a:t>mag</a:t>
            </a:r>
            <a:r>
              <a:rPr lang="en-US" sz="1000" b="1" dirty="0"/>
              <a:t> heading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478337" y="44756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478337" y="55424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478337" y="5190008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478337" y="47804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7372099" y="4645496"/>
            <a:ext cx="86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Quaternion</a:t>
            </a:r>
          </a:p>
        </p:txBody>
      </p:sp>
      <p:sp>
        <p:nvSpPr>
          <p:cNvPr id="51" name="TextBox 56"/>
          <p:cNvSpPr txBox="1">
            <a:spLocks noChangeArrowheads="1"/>
          </p:cNvSpPr>
          <p:nvPr/>
        </p:nvSpPr>
        <p:spPr bwMode="auto">
          <a:xfrm>
            <a:off x="990600" y="5562600"/>
            <a:ext cx="17876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Sensor Fusion</a:t>
            </a: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2052387" y="3807296"/>
            <a:ext cx="723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Raw data</a:t>
            </a:r>
          </a:p>
        </p:txBody>
      </p:sp>
      <p:sp>
        <p:nvSpPr>
          <p:cNvPr id="53" name="TextBox 58"/>
          <p:cNvSpPr txBox="1">
            <a:spLocks noChangeArrowheads="1"/>
          </p:cNvSpPr>
          <p:nvPr/>
        </p:nvSpPr>
        <p:spPr bwMode="auto">
          <a:xfrm>
            <a:off x="2677862" y="3807296"/>
            <a:ext cx="8302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calibration </a:t>
            </a:r>
          </a:p>
          <a:p>
            <a:pPr algn="r"/>
            <a:r>
              <a:rPr lang="en-US" sz="1000" dirty="0"/>
              <a:t>parameters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487237" y="23594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487237" y="34262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1487237" y="28928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1334837" y="2569046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>
            <a:off x="1334837" y="3102446"/>
            <a:ext cx="13176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>
            <a:off x="1334837" y="3637433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66"/>
          <p:cNvSpPr txBox="1">
            <a:spLocks noChangeArrowheads="1"/>
          </p:cNvSpPr>
          <p:nvPr/>
        </p:nvSpPr>
        <p:spPr bwMode="auto">
          <a:xfrm>
            <a:off x="1219200" y="6172200"/>
            <a:ext cx="2311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err="1"/>
              <a:t>FoR</a:t>
            </a:r>
            <a:r>
              <a:rPr lang="en-US" sz="1000" dirty="0"/>
              <a:t> = Frame of Reference Mapping 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2325437" y="25658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2325437" y="30992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 bwMode="auto">
          <a:xfrm>
            <a:off x="2325437" y="36326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6637" y="1808633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Pressure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61962" y="1808633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cxnSp>
        <p:nvCxnSpPr>
          <p:cNvPr id="66" name="Straight Arrow Connector 65"/>
          <p:cNvCxnSpPr>
            <a:stCxn id="64" idx="3"/>
            <a:endCxn id="65" idx="1"/>
          </p:cNvCxnSpPr>
          <p:nvPr/>
        </p:nvCxnSpPr>
        <p:spPr>
          <a:xfrm>
            <a:off x="1334837" y="1999133"/>
            <a:ext cx="112712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66899" y="3737446"/>
            <a:ext cx="0" cy="18049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66899" y="5542433"/>
            <a:ext cx="642938" cy="95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866899" y="3137371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66899" y="2599208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866899" y="2037233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71637" y="1989608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516187" y="1808633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991099" y="226583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525837" y="2019771"/>
            <a:ext cx="1863725" cy="15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14"/>
          <p:cNvSpPr txBox="1">
            <a:spLocks noChangeArrowheads="1"/>
          </p:cNvSpPr>
          <p:nvPr/>
        </p:nvSpPr>
        <p:spPr bwMode="auto">
          <a:xfrm>
            <a:off x="7372099" y="1867371"/>
            <a:ext cx="729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Pressure</a:t>
            </a:r>
            <a:endParaRPr lang="en-US" sz="1000" b="1" baseline="-25000"/>
          </a:p>
        </p:txBody>
      </p:sp>
      <p:sp>
        <p:nvSpPr>
          <p:cNvPr id="78" name="TextBox 56"/>
          <p:cNvSpPr txBox="1">
            <a:spLocks noChangeArrowheads="1"/>
          </p:cNvSpPr>
          <p:nvPr/>
        </p:nvSpPr>
        <p:spPr bwMode="auto">
          <a:xfrm>
            <a:off x="5780633" y="1269572"/>
            <a:ext cx="2708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Sensor Hub Functions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81827" y="1340768"/>
            <a:ext cx="2952328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Configure, Power State, Data Control</a:t>
            </a:r>
          </a:p>
        </p:txBody>
      </p:sp>
    </p:spTree>
    <p:extLst>
      <p:ext uri="{BB962C8B-B14F-4D97-AF65-F5344CB8AC3E}">
        <p14:creationId xmlns:p14="http://schemas.microsoft.com/office/powerpoint/2010/main" val="5104156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NXP Sensor Fusion Version 7.00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Version 5.00 Versus Version 7.xx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350980"/>
              </p:ext>
            </p:extLst>
          </p:nvPr>
        </p:nvGraphicFramePr>
        <p:xfrm>
          <a:off x="624688" y="980540"/>
          <a:ext cx="7894623" cy="49530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5.00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7.xx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Supported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3-axis tilt from magnetometer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or accelerometer, 3-axis gyro rotation,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eCompass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accel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+ gyro gaming and full 9-axis</a:t>
                      </a:r>
                    </a:p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NXP Magnetic Calibration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GUI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Support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Sensor Fusion Toolbox for Windows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Sensor Fusion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Toolbox for Android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Packaging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Standalone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Bundled with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the ISSDK, which is </a:t>
                      </a:r>
                    </a:p>
                    <a:p>
                      <a:pPr algn="ctr"/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Integrated into the </a:t>
                      </a:r>
                      <a:r>
                        <a:rPr lang="en-US" b="0" baseline="0" dirty="0" err="1">
                          <a:solidFill>
                            <a:schemeClr val="tx1"/>
                          </a:solidFill>
                        </a:rPr>
                        <a:t>MCUXpresso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SDK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Code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Processor Expert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Toolsets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CodeWarrior</a:t>
                      </a:r>
                    </a:p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Kinetis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Design Studio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Kinetis Design Studio,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IAR,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ARM GCC,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Atollic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and (soon) 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MCUXpresso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Boards supported “out of the box”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KL25Z, KL26Z, KL46Z, K20D50M, K64F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K22F, K64F</a:t>
                      </a:r>
                      <a:r>
                        <a:rPr lang="en-US" b="0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RTOS or Bare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Metal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MQXLite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only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FreeRTOS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 or Bare Metal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Magnetic Calibration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Separate background thread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Serialized to run in fusion thread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8432" y="6056767"/>
            <a:ext cx="6563762" cy="46172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</a:rPr>
              <a:t> A KL25Z port is available on the community, and Mike </a:t>
            </a:r>
            <a:r>
              <a:rPr lang="en-US" sz="1200" dirty="0"/>
              <a:t>has a private port for K66F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Calibration Tradeoffs Between V5.00 And V7.Xx Sensor Fusion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054644"/>
              </p:ext>
            </p:extLst>
          </p:nvPr>
        </p:nvGraphicFramePr>
        <p:xfrm>
          <a:off x="1143000" y="1523999"/>
          <a:ext cx="6858000" cy="2113280"/>
        </p:xfrm>
        <a:graphic>
          <a:graphicData uri="http://schemas.openxmlformats.org/drawingml/2006/table">
            <a:tbl>
              <a:tblPr/>
              <a:tblGrid>
                <a:gridCol w="150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Feature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V5.00 and earlier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V7.00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Accuracy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Same algorithms used for both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Startup time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 few seconds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Slower if coefficients have to be computed every time.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Instantaneous if NVM storage is used for pre-computed coefficients.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Implementation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Required background thread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Not even visible to most programmers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Version 5.00 Versus Version 7.xx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66597"/>
              </p:ext>
            </p:extLst>
          </p:nvPr>
        </p:nvGraphicFramePr>
        <p:xfrm>
          <a:off x="624688" y="980540"/>
          <a:ext cx="7894623" cy="33299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Version 5.00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Version 7.xx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Programmable sampling and fusion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3- Clause BSD license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Nonvolatile storage of Magnetic Calibration and Trim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parameters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Includes Precision Accelerometer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</a:rPr>
                        <a:t> Trim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Lower power option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Support for sensor FIFOs and multi-rate sensor sampling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http://www.nxp.com/sensorfusion</a:t>
            </a:r>
          </a:p>
        </p:txBody>
      </p:sp>
      <p:pic>
        <p:nvPicPr>
          <p:cNvPr id="5" name="Graphic 4" descr="Shopping bask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600" y="5842000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907160"/>
            <a:ext cx="7239000" cy="496244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Community Support for Sensor Fusion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990600"/>
            <a:ext cx="732790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90600" y="5334000"/>
            <a:ext cx="54102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hlinkClick r:id="rId3"/>
              </a:rPr>
              <a:t>https://community.nxp.com/community/</a:t>
            </a:r>
            <a:r>
              <a:rPr lang="en-US" sz="2200" dirty="0"/>
              <a:t> sensors/</a:t>
            </a:r>
            <a:r>
              <a:rPr lang="en-US" sz="2200" dirty="0" err="1"/>
              <a:t>sensorfusion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Graphic 5" descr="Shopping baske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3200" y="57150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Supported Hardware and how to get it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838200"/>
            <a:ext cx="8747266" cy="57150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0"/>
            <a:r>
              <a:rPr lang="en-US" sz="1800" dirty="0"/>
              <a:t>Sensors 101</a:t>
            </a:r>
          </a:p>
          <a:p>
            <a:pPr lvl="0"/>
            <a:r>
              <a:rPr lang="en-US" sz="1800" dirty="0"/>
              <a:t>What is the sensor fusion library used for?</a:t>
            </a:r>
          </a:p>
          <a:p>
            <a:pPr lvl="0"/>
            <a:r>
              <a:rPr lang="en-US" sz="1800" dirty="0"/>
              <a:t>NXP Sensor Fusion Version 7.00</a:t>
            </a:r>
          </a:p>
          <a:p>
            <a:pPr lvl="0"/>
            <a:r>
              <a:rPr lang="en-US" sz="1800" dirty="0"/>
              <a:t>Supported hardware and how to get it</a:t>
            </a:r>
          </a:p>
          <a:p>
            <a:pPr lvl="0"/>
            <a:r>
              <a:rPr lang="en-US" sz="1800" dirty="0"/>
              <a:t>Sensor Fusion Toolbox for Windows</a:t>
            </a:r>
          </a:p>
          <a:p>
            <a:pPr lvl="0"/>
            <a:r>
              <a:rPr lang="en-US" sz="1800" dirty="0"/>
              <a:t>Sensor Fusion Toolbox for Android</a:t>
            </a:r>
          </a:p>
          <a:p>
            <a:pPr lvl="0"/>
            <a:r>
              <a:rPr lang="en-US" sz="1800" dirty="0"/>
              <a:t>Supported development tools and how to get them</a:t>
            </a:r>
          </a:p>
          <a:p>
            <a:pPr lvl="0"/>
            <a:r>
              <a:rPr lang="en-US" sz="1800" dirty="0"/>
              <a:t>Using the </a:t>
            </a:r>
            <a:r>
              <a:rPr lang="en-US" sz="1800" dirty="0" err="1"/>
              <a:t>MCUXpresso</a:t>
            </a:r>
            <a:r>
              <a:rPr lang="en-US" sz="1800" dirty="0"/>
              <a:t> </a:t>
            </a:r>
            <a:r>
              <a:rPr lang="en-US" sz="1800" dirty="0" err="1"/>
              <a:t>Config</a:t>
            </a:r>
            <a:r>
              <a:rPr lang="en-US" sz="1800" dirty="0"/>
              <a:t> Tools to generate a Version 7.xx sensor-fusion enabled SDK</a:t>
            </a:r>
          </a:p>
          <a:p>
            <a:pPr lvl="0"/>
            <a:r>
              <a:rPr lang="en-US" sz="1800" dirty="0"/>
              <a:t>Version 7.00 sensor fusion library structure</a:t>
            </a:r>
          </a:p>
          <a:p>
            <a:pPr lvl="0"/>
            <a:r>
              <a:rPr lang="en-US" sz="1800" dirty="0"/>
              <a:t>IDE Road Trip</a:t>
            </a:r>
          </a:p>
          <a:p>
            <a:pPr lvl="0"/>
            <a:r>
              <a:rPr lang="en-US" sz="1800" dirty="0"/>
              <a:t>Various Gory Details</a:t>
            </a:r>
          </a:p>
          <a:p>
            <a:pPr lvl="0"/>
            <a:r>
              <a:rPr lang="en-US" sz="1800" dirty="0"/>
              <a:t>Bare-Metal Implementation</a:t>
            </a:r>
          </a:p>
          <a:p>
            <a:pPr lvl="0"/>
            <a:r>
              <a:rPr lang="en-US" sz="1800" dirty="0"/>
              <a:t>Version 7.00 build process</a:t>
            </a:r>
          </a:p>
          <a:p>
            <a:pPr lvl="0"/>
            <a:r>
              <a:rPr lang="en-US" sz="1800" dirty="0"/>
              <a:t>Free-RTOS implementation</a:t>
            </a:r>
          </a:p>
          <a:p>
            <a:pPr lvl="0"/>
            <a:r>
              <a:rPr lang="en-US" sz="1800" dirty="0"/>
              <a:t>Fusion Standby Mode</a:t>
            </a:r>
          </a:p>
          <a:p>
            <a:pPr lvl="0"/>
            <a:r>
              <a:rPr lang="en-US" sz="1800" dirty="0"/>
              <a:t>Topics for another day</a:t>
            </a:r>
          </a:p>
        </p:txBody>
      </p:sp>
    </p:spTree>
    <p:extLst>
      <p:ext uri="{BB962C8B-B14F-4D97-AF65-F5344CB8AC3E}">
        <p14:creationId xmlns:p14="http://schemas.microsoft.com/office/powerpoint/2010/main" val="34820786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Required Hardware for V7.00 Sensor Fusion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842482"/>
            <a:ext cx="3937000" cy="517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1371600"/>
            <a:ext cx="4572000" cy="2667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000" dirty="0"/>
              <a:t>FRDM-K22F or FRDM-K64F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/>
              <a:t>FRDM-STBC-AGM01 or FRDM-MULT2-B Sensor Shield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/>
              <a:t>A USB to </a:t>
            </a:r>
            <a:r>
              <a:rPr lang="en-US" sz="2000" dirty="0">
                <a:sym typeface="Symbol"/>
              </a:rPr>
              <a:t>USB cable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000" dirty="0">
                <a:sym typeface="Symbol"/>
              </a:rPr>
              <a:t>A PC running Windows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</a:pPr>
            <a:endParaRPr lang="en-US" sz="2400" dirty="0"/>
          </a:p>
          <a:p>
            <a:pPr marL="225425" indent="-225425">
              <a:buFont typeface="Arial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FRDM-STBC-AGM01 Sensor Shield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34764"/>
            <a:ext cx="6108480" cy="518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FRDM-K22F Freedom Development Platform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012" y="1066800"/>
            <a:ext cx="66579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FRDM-K22F Features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02511"/>
            <a:ext cx="7423245" cy="505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You Have A FRDM-K64F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1066800"/>
            <a:ext cx="55245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286000" y="1143000"/>
            <a:ext cx="48006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98171"/>
            <a:ext cx="1905001" cy="25531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SDA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3860" y="2505693"/>
            <a:ext cx="1270662" cy="6768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MSD </a:t>
            </a:r>
            <a:r>
              <a:rPr lang="en-US" sz="1400" dirty="0" err="1">
                <a:solidFill>
                  <a:schemeClr val="tx1"/>
                </a:solidFill>
              </a:rPr>
              <a:t>Bootloader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25735" y="3311236"/>
            <a:ext cx="1244934" cy="6768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OpenSDA</a:t>
            </a:r>
            <a:r>
              <a:rPr lang="en-US" sz="1400" dirty="0">
                <a:solidFill>
                  <a:schemeClr val="tx1"/>
                </a:solidFill>
              </a:rPr>
              <a:t> Application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7610" y="1911927"/>
            <a:ext cx="1828802" cy="79564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OpenSDA</a:t>
            </a:r>
            <a:r>
              <a:rPr lang="en-US" sz="1400" dirty="0">
                <a:solidFill>
                  <a:schemeClr val="tx1"/>
                </a:solidFill>
              </a:rPr>
              <a:t> MCU</a:t>
            </a:r>
          </a:p>
          <a:p>
            <a:r>
              <a:rPr lang="en-US" sz="1400" dirty="0"/>
              <a:t>Kinetis</a:t>
            </a:r>
            <a:r>
              <a:rPr lang="en-US" sz="1400" baseline="30000" dirty="0"/>
              <a:t>®</a:t>
            </a:r>
            <a:r>
              <a:rPr lang="en-US" sz="1400" dirty="0"/>
              <a:t> K2x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199" y="2057400"/>
            <a:ext cx="1447801" cy="2182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67600" y="2286000"/>
            <a:ext cx="914400" cy="6096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Target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10192" y="2909455"/>
            <a:ext cx="1341912" cy="129441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nRESET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UART RX/TX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SWD/JTAG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5048" y="2812473"/>
            <a:ext cx="1341912" cy="129441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GPIO / ADC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UART TX/RX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SPI, GPIO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" y="2609602"/>
            <a:ext cx="1524000" cy="163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98" y="2778825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USB Host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IDE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Serial Terminal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2572" y="3301340"/>
            <a:ext cx="617517" cy="368135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USB</a:t>
            </a:r>
          </a:p>
        </p:txBody>
      </p:sp>
      <p:pic>
        <p:nvPicPr>
          <p:cNvPr id="1027" name="Picture 3" descr="C:\Users\rmpe01\AppData\Local\Microsoft\Windows\Temporary Internet Files\Content.IE5\S39YCW30\220px-Blue_LED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0862" y="2161307"/>
            <a:ext cx="717138" cy="717138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flipH="1">
            <a:off x="2895600" y="2514600"/>
            <a:ext cx="76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rmpe01\AppData\Local\Microsoft\Windows\Temporary Internet Files\Content.IE5\08Z3TITK\push-button-red-5121-320x3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6569" y="1897082"/>
            <a:ext cx="530431" cy="530431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>
            <a:off x="5562600" y="32004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562600" y="35052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62600" y="38100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057400" y="3657600"/>
            <a:ext cx="16002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028" idx="3"/>
          </p:cNvCxnSpPr>
          <p:nvPr/>
        </p:nvCxnSpPr>
        <p:spPr>
          <a:xfrm>
            <a:off x="6477000" y="2162298"/>
            <a:ext cx="477983" cy="1038102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95600" y="1981200"/>
            <a:ext cx="6858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GPIO</a:t>
            </a:r>
          </a:p>
          <a:p>
            <a:r>
              <a:rPr lang="en-US" sz="1400" dirty="0"/>
              <a:t>PWM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8100" y="1143000"/>
            <a:ext cx="14478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b="1" dirty="0" err="1">
                <a:solidFill>
                  <a:schemeClr val="tx1"/>
                </a:solidFill>
              </a:rPr>
              <a:t>OpenSDA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00" y="4800599"/>
            <a:ext cx="7924800" cy="1571919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dirty="0"/>
              <a:t>“</a:t>
            </a:r>
            <a:r>
              <a:rPr lang="en-US" dirty="0" err="1"/>
              <a:t>OpenSDA</a:t>
            </a:r>
            <a:r>
              <a:rPr lang="en-US" dirty="0"/>
              <a:t> is a serial and debug adapter that is built into NXP</a:t>
            </a:r>
            <a:r>
              <a:rPr lang="en-US" baseline="30000" dirty="0"/>
              <a:t>®</a:t>
            </a:r>
            <a:r>
              <a:rPr lang="en-US" dirty="0"/>
              <a:t> evaluation boards. It provides a bridge between your computer (or other USB host) and the embedded target processor, which can be used for debugging, flash programming, and serial communication, all over a simple USB cable.”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399"/>
            <a:ext cx="8382000" cy="4786585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tabLst>
                <a:tab pos="285750" algn="l"/>
              </a:tabLst>
            </a:pPr>
            <a:endParaRPr lang="en-US" sz="2000" dirty="0">
              <a:hlinkClick r:id="rId2"/>
            </a:endParaRPr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2"/>
              </a:rPr>
              <a:t>http://nxp.com/opensda</a:t>
            </a:r>
            <a:r>
              <a:rPr lang="en-US" sz="2000" dirty="0"/>
              <a:t>                          START HERE</a:t>
            </a:r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3"/>
              </a:rPr>
              <a:t>https://www.segger.com/opensda.html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4"/>
              </a:rPr>
              <a:t>http://www.pemicro.com/opensda/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dirty="0">
                <a:hlinkClick r:id="rId5"/>
              </a:rPr>
              <a:t>https://developer.mbed.org/handbook/Windows-serial-configuration</a:t>
            </a:r>
            <a:endParaRPr lang="en-US" sz="2000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endParaRPr lang="en-US" sz="2000" dirty="0"/>
          </a:p>
          <a:p>
            <a:pPr>
              <a:tabLst>
                <a:tab pos="285750" algn="l"/>
              </a:tabLst>
            </a:pPr>
            <a:r>
              <a:rPr lang="en-US" sz="2000" dirty="0">
                <a:solidFill>
                  <a:srgbClr val="C00000"/>
                </a:solidFill>
              </a:rPr>
              <a:t>You must have Windows drivers installed to support your chosen implementation of </a:t>
            </a:r>
            <a:r>
              <a:rPr lang="en-US" sz="2000" dirty="0" err="1">
                <a:solidFill>
                  <a:srgbClr val="C00000"/>
                </a:solidFill>
              </a:rPr>
              <a:t>OpenSDA</a:t>
            </a:r>
            <a:r>
              <a:rPr lang="en-US" sz="2000" dirty="0">
                <a:solidFill>
                  <a:srgbClr val="C00000"/>
                </a:solidFill>
              </a:rPr>
              <a:t>.  </a:t>
            </a:r>
            <a:r>
              <a:rPr lang="en-US" sz="2000" dirty="0"/>
              <a:t>They can be obtained from the links above.</a:t>
            </a:r>
          </a:p>
          <a:p>
            <a:pPr>
              <a:lnSpc>
                <a:spcPct val="150000"/>
              </a:lnSpc>
              <a:tabLst>
                <a:tab pos="285750" algn="l"/>
              </a:tabLst>
            </a:pPr>
            <a:r>
              <a:rPr lang="en-US" sz="2000" dirty="0"/>
              <a:t>Each implementation varies in terms of supported features.</a:t>
            </a:r>
          </a:p>
          <a:p>
            <a:pPr>
              <a:lnSpc>
                <a:spcPct val="150000"/>
              </a:lnSpc>
              <a:tabLst>
                <a:tab pos="285750" algn="l"/>
              </a:tabLst>
            </a:pPr>
            <a:r>
              <a:rPr lang="en-US" sz="2000" dirty="0"/>
              <a:t>My personal preference is </a:t>
            </a:r>
            <a:r>
              <a:rPr lang="en-US" sz="2000" dirty="0" err="1"/>
              <a:t>Segger’s</a:t>
            </a:r>
            <a:r>
              <a:rPr lang="en-US" sz="2000" dirty="0"/>
              <a:t>, for speed of download, although it does lack drag and drop programming.</a:t>
            </a:r>
          </a:p>
          <a:p>
            <a:pPr marL="225425" indent="-225425"/>
            <a:endParaRPr lang="en-US" sz="2200" dirty="0"/>
          </a:p>
          <a:p>
            <a:endParaRPr lang="en-US" sz="2200" dirty="0"/>
          </a:p>
          <a:p>
            <a:endParaRPr lang="en-US" sz="2200" dirty="0" err="1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05200" y="1447800"/>
            <a:ext cx="1524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hopping baske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0800" y="570098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http://www.nxp.com/freedom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7" y="911916"/>
            <a:ext cx="741045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77000" y="5880167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 Fusion Toolbox for Windows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Toolbox for Windows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Icons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81200" y="1295400"/>
            <a:ext cx="5638800" cy="21336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Is used to flag places where “you get stuff”</a:t>
            </a:r>
          </a:p>
          <a:p>
            <a:endParaRPr lang="en-US" sz="2200" dirty="0"/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Is used to point out places where you need to do something</a:t>
            </a:r>
          </a:p>
        </p:txBody>
      </p:sp>
      <p:pic>
        <p:nvPicPr>
          <p:cNvPr id="11" name="Graphic 10" descr="Shopping bask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830" y="1122540"/>
            <a:ext cx="914400" cy="914400"/>
          </a:xfrm>
          <a:prstGeom prst="rect">
            <a:avLst/>
          </a:prstGeom>
        </p:spPr>
      </p:pic>
      <p:pic>
        <p:nvPicPr>
          <p:cNvPr id="12" name="Graphic 11" descr="Right Pointing Backhand Index 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8315" y="2514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Put Your Board Flat On The Table When Starting Up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2328863"/>
            <a:ext cx="48387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Wave The Board Around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Now Have Magnetic Calibration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Sensors Tab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Dynamics Tab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Kalman</a:t>
            </a:r>
            <a:r>
              <a:rPr lang="en-US" dirty="0">
                <a:solidFill>
                  <a:schemeClr val="tx1"/>
                </a:solidFill>
              </a:rPr>
              <a:t> Filter Tab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Magnetics Tab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Precision Accelerometer Tab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Precise Control Of Measurement Angles Is Only Required Once: Flat</a:t>
            </a:r>
          </a:p>
        </p:txBody>
      </p:sp>
      <p:pic>
        <p:nvPicPr>
          <p:cNvPr id="102402" name="Picture 2" descr="posi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43000"/>
            <a:ext cx="8077200" cy="54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Inertial Navigations Systems Tab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Documentation Included In The Sensor Fusion Kit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686800" cy="5029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Sensor Fusion User Guide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Sensor Fusion Library for Kinetis Data Sheet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AN5016, Trigonometry Approximations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AN5017: Aerospace, Android and Windows 8 Coordinate Systems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AN5018: Basic </a:t>
            </a:r>
            <a:r>
              <a:rPr lang="en-US" sz="2000" dirty="0" err="1"/>
              <a:t>Kalman</a:t>
            </a:r>
            <a:r>
              <a:rPr lang="en-US" sz="2000" dirty="0"/>
              <a:t> Filter Theory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AN5019: Magnetic Calibration Algorithms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AN5020: Determining Matrix </a:t>
            </a:r>
            <a:r>
              <a:rPr lang="en-US" sz="2000" dirty="0" err="1"/>
              <a:t>Eigenvalues</a:t>
            </a:r>
            <a:r>
              <a:rPr lang="en-US" sz="2000" dirty="0"/>
              <a:t> and Eigenvectors by Jacobi Algorithm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AN5021: Calculation of Orientation Matrices from Sensor Data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AN5022: Quaternion Algebra and Rotations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AN5023: Sensor Fusion </a:t>
            </a:r>
            <a:r>
              <a:rPr lang="en-US" sz="2000" dirty="0" err="1"/>
              <a:t>Kalman</a:t>
            </a:r>
            <a:r>
              <a:rPr lang="en-US" sz="2000" dirty="0"/>
              <a:t> Filters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/>
              <a:t>NXP AN5286: Rev. 2.0: Precision Accelerometer Calibrations</a:t>
            </a:r>
          </a:p>
          <a:p>
            <a:pPr marL="225425" indent="-225425">
              <a:spcAft>
                <a:spcPts val="600"/>
              </a:spcAft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Graphic 4" descr="Shopping baske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7000" y="5791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 Fusion Toolbox for Android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Toolbox for Android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3429000" cy="15240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endParaRPr lang="en-US" sz="2200" dirty="0" err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914400"/>
            <a:ext cx="3581400" cy="1905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Requires a FRDM-MULT2-B sensor shield or other Bluetooth adapter.</a:t>
            </a:r>
          </a:p>
        </p:txBody>
      </p:sp>
      <p:pic>
        <p:nvPicPr>
          <p:cNvPr id="50179" name="Picture 3" descr="C:\Users\rmpe01\Documents\GitHub_2017.1\ISSDK\algorithms\sensorfusion\docs\SensorFusionTraining\Android Screen Dumps\XoomMain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14400"/>
            <a:ext cx="3508375" cy="5613401"/>
          </a:xfrm>
          <a:prstGeom prst="rect">
            <a:avLst/>
          </a:prstGeom>
          <a:noFill/>
        </p:spPr>
      </p:pic>
      <p:pic>
        <p:nvPicPr>
          <p:cNvPr id="50180" name="Picture 4" descr="C:\Users\rmpe01\Documents\GitHub_2017.1\ISSDK\algorithms\sensorfusion\docs\SensorFusionTraining\Android Screen Dumps\split_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209799"/>
            <a:ext cx="2438400" cy="433493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it Using Google Play</a:t>
            </a:r>
          </a:p>
        </p:txBody>
      </p:sp>
      <p:pic>
        <p:nvPicPr>
          <p:cNvPr id="4" name="Picture 2" descr="C:\Users\rmpe01\Documents\GitHub_2017.1\ISSDK\algorithms\sensorfusion\docs\SensorFusionTraining\Android Screen Dumps\GooglePl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29640"/>
            <a:ext cx="3543300" cy="5669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886200" cy="25146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 for “Sensor Fusion”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400" dirty="0"/>
              <a:t>Choose the version with the NXP Logo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19400" y="2895600"/>
            <a:ext cx="2438400" cy="22860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200" y="568452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Navigating the Android GUI</a:t>
            </a:r>
          </a:p>
        </p:txBody>
      </p:sp>
      <p:pic>
        <p:nvPicPr>
          <p:cNvPr id="49156" name="Picture 4" descr="C:\Users\rmpe01\Documents\GitHub_2017.1\ISSDK\algorithms\sensorfusion\docs\SensorFusionTraining\Android Screen Dumps\xoom opti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143000"/>
            <a:ext cx="2857500" cy="4572000"/>
          </a:xfrm>
          <a:prstGeom prst="rect">
            <a:avLst/>
          </a:prstGeom>
          <a:noFill/>
        </p:spPr>
      </p:pic>
      <p:pic>
        <p:nvPicPr>
          <p:cNvPr id="49157" name="Picture 5" descr="C:\Users\rmpe01\Documents\GitHub_2017.1\ISSDK\algorithms\sensorfusion\docs\SensorFusionTraining\Android Screen Dumps\xoom navig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828800"/>
            <a:ext cx="28575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49155" name="Picture 3" descr="C:\Users\rmpe01\Documents\GitHub_2017.1\ISSDK\algorithms\sensorfusion\docs\SensorFusionTraining\Android Screen Dumps\xoom sour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28575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8200" y="4648200"/>
            <a:ext cx="2819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“Sources” Menu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5791200"/>
            <a:ext cx="2819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“Navigation” Menu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0" y="4800600"/>
            <a:ext cx="22860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“Options” Menu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467600" y="3200400"/>
            <a:ext cx="76200" cy="16002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00600" y="3124200"/>
            <a:ext cx="304800" cy="25908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47800" y="3886200"/>
            <a:ext cx="0" cy="7620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More Utility Functions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19200" y="1295400"/>
            <a:ext cx="6667500" cy="4572000"/>
            <a:chOff x="1219200" y="1295400"/>
            <a:chExt cx="6667500" cy="4572000"/>
          </a:xfrm>
        </p:grpSpPr>
        <p:pic>
          <p:nvPicPr>
            <p:cNvPr id="53250" name="Picture 2" descr="C:\Users\rmpe01\Documents\GitHub_2017.1\ISSDK\algorithms\sensorfusion\docs\SensorFusionTraining\Android Screen Dumps\xoom documentati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95400"/>
              <a:ext cx="2857500" cy="4572000"/>
            </a:xfrm>
            <a:prstGeom prst="rect">
              <a:avLst/>
            </a:prstGeom>
            <a:noFill/>
          </p:spPr>
        </p:pic>
        <p:pic>
          <p:nvPicPr>
            <p:cNvPr id="53251" name="Picture 3" descr="C:\Users\rmpe01\Documents\GitHub_2017.1\ISSDK\algorithms\sensorfusion\docs\SensorFusionTraining\Android Screen Dumps\xoom preferenc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295400"/>
              <a:ext cx="2857500" cy="45720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21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In-App Documentation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Setting Preferences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A FRDM-MULT2-B Board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" y="1143000"/>
            <a:ext cx="3383280" cy="5219101"/>
            <a:chOff x="2404400" y="1582102"/>
            <a:chExt cx="3383280" cy="521910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62" t="8747" r="3314" b="10249"/>
            <a:stretch/>
          </p:blipFill>
          <p:spPr>
            <a:xfrm rot="10800000">
              <a:off x="2404400" y="1582102"/>
              <a:ext cx="3383280" cy="493776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859820" y="5970206"/>
              <a:ext cx="558166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10048" y="3265645"/>
              <a:ext cx="529312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0" y="1600200"/>
            <a:ext cx="4038600" cy="3810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Make sure you check “Automatically enable Bluetooth on entry in the Preferences screen.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chemeClr val="tx1"/>
              </a:solidFill>
            </a:endParaRPr>
          </a:p>
          <a:p>
            <a:pPr marL="457200" indent="-457200">
              <a:buAutoNum type="arabicPeriod"/>
            </a:pPr>
            <a:r>
              <a:rPr lang="en-US" sz="2200" dirty="0"/>
              <a:t>Make sure you have a jumper installed at “A”</a:t>
            </a:r>
          </a:p>
          <a:p>
            <a:pPr marL="457200" indent="-457200">
              <a:buAutoNum type="arabicPeriod"/>
            </a:pPr>
            <a:endParaRPr lang="en-US" sz="2200" dirty="0"/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chemeClr val="tx1"/>
                </a:solidFill>
              </a:rPr>
              <a:t>The last few digits of the </a:t>
            </a:r>
            <a:r>
              <a:rPr lang="en-US" sz="2200" dirty="0" err="1">
                <a:solidFill>
                  <a:schemeClr val="tx1"/>
                </a:solidFill>
              </a:rPr>
              <a:t>BlueRadios</a:t>
            </a:r>
            <a:r>
              <a:rPr lang="en-US" sz="2200" dirty="0">
                <a:solidFill>
                  <a:schemeClr val="tx1"/>
                </a:solidFill>
              </a:rPr>
              <a:t> Bluetooth object name can be read on the module at “B”</a:t>
            </a:r>
          </a:p>
        </p:txBody>
      </p:sp>
      <p:pic>
        <p:nvPicPr>
          <p:cNvPr id="12" name="Graphic 11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025589" y="2749592"/>
            <a:ext cx="914400" cy="914400"/>
          </a:xfrm>
          <a:prstGeom prst="rect">
            <a:avLst/>
          </a:prstGeom>
        </p:spPr>
      </p:pic>
      <p:pic>
        <p:nvPicPr>
          <p:cNvPr id="13" name="Graphic 12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410777">
            <a:off x="1658303" y="4589548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 descr="C:\Users\rmpe01\Documents\GitHub_2017.1\ISSDK\algorithms\sensorfusion\docs\SensorFusionTraining\Android Screen Dumps\xoom wireless po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295400"/>
            <a:ext cx="28575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Sample Applications</a:t>
            </a:r>
          </a:p>
        </p:txBody>
      </p:sp>
      <p:pic>
        <p:nvPicPr>
          <p:cNvPr id="51202" name="Picture 2" descr="C:\Users\rmpe01\Documents\GitHub_2017.1\ISSDK\algorithms\sensorfusion\docs\SensorFusionTraining\Android Screen Dumps\XoomPanoram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2857501" cy="4572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95400" y="4876800"/>
            <a:ext cx="28194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Virtual room view responds to both board and phone 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4876800"/>
            <a:ext cx="25908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Experiment with an air mouse / pointer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C:\Users\rmpe01\Documents\GitHub_2017.1\ISSDK\algorithms\sensorfusion\docs\SensorFusionTraining\Android Screen Dumps\sta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295400"/>
            <a:ext cx="28575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pic>
        <p:nvPicPr>
          <p:cNvPr id="52226" name="Picture 2" descr="C:\Users\rmpe01\Documents\GitHub_2017.1\ISSDK\algorithms\sensorfusion\docs\SensorFusionTraining\Android Screen Dumps\xoom logg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2857500" cy="4572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4478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Data Logging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Real-Time Statistics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7380" y="252371"/>
            <a:ext cx="7440414" cy="65405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 Freescale Sensor Fusion Toolbox Features by Platform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347339"/>
              </p:ext>
            </p:extLst>
          </p:nvPr>
        </p:nvGraphicFramePr>
        <p:xfrm>
          <a:off x="777240" y="651802"/>
          <a:ext cx="7589520" cy="555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Android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Bluetooth</a:t>
                      </a:r>
                      <a:r>
                        <a:rPr lang="en-US" sz="1200" b="0" baseline="0" dirty="0"/>
                        <a:t> wireless link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Requires BT</a:t>
                      </a:r>
                      <a:r>
                        <a:rPr lang="en-US" sz="1200" b="0" baseline="0" dirty="0"/>
                        <a:t> on PC (built-in or dongle)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Ethernet</a:t>
                      </a:r>
                      <a:r>
                        <a:rPr lang="en-US" sz="1200" b="0" baseline="0" dirty="0"/>
                        <a:t> wireless link</a:t>
                      </a:r>
                      <a:endParaRPr lang="en-US" sz="1200" b="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On WiGo board only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UART over USB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r>
                        <a:rPr lang="en-US" sz="1200" b="0" baseline="30000" dirty="0">
                          <a:latin typeface="Symbol" pitchFamily="18" charset="2"/>
                          <a:sym typeface="Wingdings"/>
                        </a:rPr>
                        <a:t>1</a:t>
                      </a:r>
                      <a:endParaRPr lang="en-US" sz="1200" b="0" baseline="30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OS requirements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&gt;= Android 3.0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&gt;= Windows 7.0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Support for native sensors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1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Advanced Calibration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Device View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/>
                        <a:t>Panorama View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Statistics View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Canvas View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Orientation XY Plots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Inertial XY Plots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Magnetics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Kalman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Altimeter XY</a:t>
                      </a:r>
                      <a:r>
                        <a:rPr lang="en-US" sz="1200" b="0" baseline="0" dirty="0"/>
                        <a:t> Plots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Data Logging Capability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Integrated documentation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Availability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Google</a:t>
                      </a:r>
                      <a:r>
                        <a:rPr lang="en-US" sz="1200" b="0" baseline="0" dirty="0"/>
                        <a:t> Play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Freescale</a:t>
                      </a:r>
                      <a:r>
                        <a:rPr lang="en-US" sz="1200" b="0" baseline="0" dirty="0"/>
                        <a:t> website</a:t>
                      </a:r>
                      <a:endParaRPr lang="en-US" sz="1200" b="0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Price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Free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Free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16989" y="6326677"/>
            <a:ext cx="5693433" cy="39330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000" baseline="30000" dirty="0"/>
              <a:t>1 </a:t>
            </a:r>
            <a:r>
              <a:rPr lang="en-US" sz="1000" dirty="0"/>
              <a:t>FRDM_K64F and FRDM_K20D50M projects require a Processor Expert configuration change to run in wired mode.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Using the </a:t>
            </a:r>
            <a:r>
              <a:rPr lang="en-US" dirty="0" err="1"/>
              <a:t>MCUXpresso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Tools to generate a Version 7.00 sensor-fusion enabled SDK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Sensors 101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the KSDK - https://mcuxpresso.nxp.com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phic 6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200" y="5842000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 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562600" y="4419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Configuration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phic 4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096000" y="47244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250825"/>
            <a:ext cx="742315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67200" y="2362200"/>
            <a:ext cx="1219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Search for your board</a:t>
            </a:r>
          </a:p>
        </p:txBody>
      </p:sp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505200" y="2514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250825"/>
            <a:ext cx="742315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191000" y="5105400"/>
            <a:ext cx="3124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Click here and follow the prompts 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429000" y="52578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28800"/>
            <a:ext cx="7086600" cy="3505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When you install your SDK, do not install it deep within a file hierarchy</a:t>
            </a:r>
            <a:r>
              <a:rPr lang="en-US" sz="2200" dirty="0"/>
              <a:t>.  Apparently KDS has problems with long path names</a:t>
            </a:r>
            <a:r>
              <a:rPr lang="en-US" sz="2200" b="1" dirty="0"/>
              <a:t>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68375"/>
            <a:ext cx="667385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Downloading And Expanding The SDK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2667000"/>
            <a:ext cx="2286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Additional tool options a</a:t>
            </a:r>
            <a:r>
              <a:rPr lang="en-US" sz="2200" dirty="0">
                <a:solidFill>
                  <a:schemeClr val="tx1"/>
                </a:solidFill>
              </a:rPr>
              <a:t>re available when you configure the SDK download</a:t>
            </a:r>
          </a:p>
        </p:txBody>
      </p:sp>
      <p:cxnSp>
        <p:nvCxnSpPr>
          <p:cNvPr id="6" name="Shape 5"/>
          <p:cNvCxnSpPr>
            <a:stCxn id="4" idx="0"/>
          </p:cNvCxnSpPr>
          <p:nvPr/>
        </p:nvCxnSpPr>
        <p:spPr>
          <a:xfrm rot="16200000" flipV="1">
            <a:off x="5219700" y="342900"/>
            <a:ext cx="685800" cy="39624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Supported development tools and how to get them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377825"/>
            <a:ext cx="7340600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490357" cy="5574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http://www.nxp.com/mcuxpresso</a:t>
            </a:r>
          </a:p>
        </p:txBody>
      </p:sp>
      <p:pic>
        <p:nvPicPr>
          <p:cNvPr id="5" name="Graphic 4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0400" y="602297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Kinetis Design Studio : http://www.nxp.com/kds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Shopping baske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9400" y="5805487"/>
            <a:ext cx="914400" cy="914400"/>
          </a:xfrm>
          <a:prstGeom prst="rect">
            <a:avLst/>
          </a:prstGeom>
        </p:spPr>
      </p:pic>
      <p:pic>
        <p:nvPicPr>
          <p:cNvPr id="7" name="Graphic 6" descr="Right Pointing Backhand Index 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962400" y="52578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67" y="304800"/>
            <a:ext cx="8747266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Invoking KDS, You Will Be Asked To Select A Workspace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0960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0" y="1981200"/>
            <a:ext cx="45719" cy="3048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3800" cy="914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Example pathname</a:t>
            </a:r>
            <a:r>
              <a:rPr lang="en-US" sz="2200" dirty="0">
                <a:solidFill>
                  <a:schemeClr val="tx1"/>
                </a:solidFill>
              </a:rPr>
              <a:t>: &lt;SDK root&gt; /boards /frdmk22f_agm01 /</a:t>
            </a:r>
            <a:r>
              <a:rPr lang="en-US" sz="2200" dirty="0" err="1">
                <a:solidFill>
                  <a:schemeClr val="tx1"/>
                </a:solidFill>
              </a:rPr>
              <a:t>issdk_examples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/algorithms /</a:t>
            </a:r>
            <a:r>
              <a:rPr lang="en-US" sz="2200" dirty="0" err="1">
                <a:solidFill>
                  <a:schemeClr val="tx1"/>
                </a:solidFill>
              </a:rPr>
              <a:t>sensorfusion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10" name="Graphic 9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539345" y="2286000"/>
            <a:ext cx="914400" cy="914400"/>
          </a:xfrm>
          <a:prstGeom prst="rect">
            <a:avLst/>
          </a:prstGeom>
        </p:spPr>
      </p:pic>
      <p:pic>
        <p:nvPicPr>
          <p:cNvPr id="11" name="Graphic 10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400800" y="374332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 Accelerometer Measures Linear Acceleration Plus Gravity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906681" y="2766665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627653" y="5116595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885570" y="5116595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565813" y="3570588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4864458" y="3385067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591" y="513094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0790" y="301756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9477" y="177286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9140000" flipV="1">
            <a:off x="4117118" y="5206009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303" y="327887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cxnSp>
        <p:nvCxnSpPr>
          <p:cNvPr id="15" name="Straight Connector 23"/>
          <p:cNvCxnSpPr/>
          <p:nvPr/>
        </p:nvCxnSpPr>
        <p:spPr>
          <a:xfrm>
            <a:off x="3875014" y="5116595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7560000">
            <a:off x="5811613" y="3731167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65733" y="2740807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6970" y="5122482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12687" y="2593967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03234" y="3389099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6989" y="1229148"/>
            <a:ext cx="4878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accelerometer by itself is a “3 axis” system</a:t>
            </a:r>
          </a:p>
          <a:p>
            <a:endParaRPr lang="en-US" dirty="0"/>
          </a:p>
          <a:p>
            <a:r>
              <a:rPr lang="en-US" dirty="0"/>
              <a:t>When any axis is vertical, we cannot</a:t>
            </a:r>
          </a:p>
          <a:p>
            <a:r>
              <a:rPr lang="en-US" dirty="0"/>
              <a:t>detect rotation about that axis</a:t>
            </a:r>
          </a:p>
        </p:txBody>
      </p:sp>
    </p:spTree>
    <p:extLst>
      <p:ext uri="{BB962C8B-B14F-4D97-AF65-F5344CB8AC3E}">
        <p14:creationId xmlns:p14="http://schemas.microsoft.com/office/powerpoint/2010/main" val="407034385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Close The Welcome Screen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990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676400" y="16002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136865" y="1087164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File-&gt;Import-&gt;Existing Projects Into Workspace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200" y="1143000"/>
            <a:ext cx="855264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phic 6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514709" y="1752600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833731" y="5029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Now Double Click On One Of The Projects To Open It.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1371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895600" y="38862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Clicking The Hammer Icon To Build, You May Have A Few Warnings…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310" y="1371600"/>
            <a:ext cx="860738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Graphic 4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295400" y="13716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Run-&gt;Debug Configurations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425" y="1676400"/>
            <a:ext cx="66611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7772400" cy="838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You need to tell KDS what </a:t>
            </a:r>
            <a:r>
              <a:rPr lang="en-US" sz="2200" dirty="0" err="1">
                <a:solidFill>
                  <a:schemeClr val="tx1"/>
                </a:solidFill>
              </a:rPr>
              <a:t>OpenSDA</a:t>
            </a:r>
            <a:r>
              <a:rPr lang="en-US" sz="2200" dirty="0">
                <a:solidFill>
                  <a:schemeClr val="tx1"/>
                </a:solidFill>
              </a:rPr>
              <a:t> implementation you are using.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57400" y="6096000"/>
            <a:ext cx="3810000" cy="6096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Here, I am using </a:t>
            </a:r>
            <a:r>
              <a:rPr lang="en-US" sz="2200" dirty="0" err="1">
                <a:solidFill>
                  <a:schemeClr val="tx1"/>
                </a:solidFill>
              </a:rPr>
              <a:t>Segger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jlink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10" name="Graphic 9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3401291" y="38100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42" y="280715"/>
            <a:ext cx="8919357" cy="86228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Uncheck The “Enable SWO” Checkbox On The Startup Tab.  Then Click The “Debug” Button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175" y="1447800"/>
            <a:ext cx="73596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Graphic 6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9400" y="3048000"/>
            <a:ext cx="914400" cy="914400"/>
          </a:xfrm>
          <a:prstGeom prst="rect">
            <a:avLst/>
          </a:prstGeom>
        </p:spPr>
      </p:pic>
      <p:pic>
        <p:nvPicPr>
          <p:cNvPr id="8" name="Graphic 7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9800" y="506095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Your Program Has Been Downloaded , Is Paused At The Start Of Execution And Is Ready To Run/Debug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494" y="1447800"/>
            <a:ext cx="817701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Graphic 5" descr="Right Pointing Backhand Index 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2971800" y="14478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Version 7.xx sensor fusion library structure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2519" y="2072776"/>
            <a:ext cx="8366682" cy="14324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876869" y="2594832"/>
            <a:ext cx="3988194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ectangle 5"/>
          <p:cNvSpPr/>
          <p:nvPr/>
        </p:nvSpPr>
        <p:spPr>
          <a:xfrm>
            <a:off x="5145583" y="2593726"/>
            <a:ext cx="3415676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Rounded Rectangle 9"/>
          <p:cNvSpPr/>
          <p:nvPr/>
        </p:nvSpPr>
        <p:spPr>
          <a:xfrm>
            <a:off x="450495" y="1523999"/>
            <a:ext cx="8388705" cy="3997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Application-specific bare metal or RTOS-based main()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38970" y="2721151"/>
            <a:ext cx="1062453" cy="5049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install Sensor()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17319" y="2712626"/>
            <a:ext cx="1262048" cy="5134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initialize Fusion Engine()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43018" y="2721151"/>
            <a:ext cx="904715" cy="4958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read Sensors()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7907" y="2712626"/>
            <a:ext cx="9821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runFusion</a:t>
            </a:r>
            <a:r>
              <a:rPr lang="en-US" sz="1000" b="1" dirty="0"/>
              <a:t>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72365" y="2710239"/>
            <a:ext cx="1270262" cy="5158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initSensor</a:t>
            </a:r>
            <a:r>
              <a:rPr lang="en-US" sz="1000" b="1" dirty="0"/>
              <a:t> </a:t>
            </a:r>
            <a:r>
              <a:rPr lang="en-US" sz="1000" b="1" dirty="0" err="1"/>
              <a:t>FusionGlobals</a:t>
            </a:r>
            <a:r>
              <a:rPr lang="en-US" sz="1000" b="1" dirty="0"/>
              <a:t>()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0496" y="3669755"/>
            <a:ext cx="1605061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Status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2139706" y="3669755"/>
            <a:ext cx="1746494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Control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6979632" y="3657599"/>
            <a:ext cx="1902947" cy="5334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Board specific Hardware Abstraction Layer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0495" y="4299260"/>
            <a:ext cx="6483705" cy="50134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sz="1100" b="1" dirty="0"/>
              <a:t>KSDK = Kinetis Software Design Kit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66800" y="304800"/>
            <a:ext cx="739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NXP Sensor Fusion for Kinetis MCUs </a:t>
            </a:r>
            <a:r>
              <a:rPr lang="en-US" sz="2400" b="1" dirty="0" err="1"/>
              <a:t>Verson</a:t>
            </a:r>
            <a:r>
              <a:rPr lang="en-US" sz="2400" b="1" dirty="0"/>
              <a:t> 7.xx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411032" y="3669755"/>
            <a:ext cx="1485992" cy="5401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NonVolatile</a:t>
            </a:r>
            <a:r>
              <a:rPr lang="en-US" sz="1100" b="1" dirty="0"/>
              <a:t> Storage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962400" y="3667181"/>
            <a:ext cx="1357373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Intelligent Sensor SDK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600" y="209059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Fusion Core Functions</a:t>
            </a:r>
          </a:p>
        </p:txBody>
      </p:sp>
      <p:cxnSp>
        <p:nvCxnSpPr>
          <p:cNvPr id="56" name="Straight Arrow Connector 55"/>
          <p:cNvCxnSpPr>
            <a:stCxn id="5" idx="3"/>
          </p:cNvCxnSpPr>
          <p:nvPr/>
        </p:nvCxnSpPr>
        <p:spPr>
          <a:xfrm flipV="1">
            <a:off x="4865063" y="2963137"/>
            <a:ext cx="468633" cy="1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59"/>
          <p:cNvCxnSpPr>
            <a:stCxn id="14" idx="3"/>
            <a:endCxn id="13" idx="0"/>
          </p:cNvCxnSpPr>
          <p:nvPr/>
        </p:nvCxnSpPr>
        <p:spPr>
          <a:xfrm flipH="1" flipV="1">
            <a:off x="5795376" y="2721151"/>
            <a:ext cx="2644644" cy="250449"/>
          </a:xfrm>
          <a:prstGeom prst="bentConnector4">
            <a:avLst>
              <a:gd name="adj1" fmla="val -8644"/>
              <a:gd name="adj2" fmla="val 1946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5" idx="1"/>
          </p:cNvCxnSpPr>
          <p:nvPr/>
        </p:nvCxnSpPr>
        <p:spPr>
          <a:xfrm>
            <a:off x="680393" y="2963137"/>
            <a:ext cx="291972" cy="5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3310" y="427311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60468" y="4275432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3310" y="4273111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</a:t>
            </a:r>
            <a:r>
              <a:rPr lang="en-US" sz="1100" b="1" baseline="30000" dirty="0">
                <a:solidFill>
                  <a:schemeClr val="bg1"/>
                </a:solidFill>
              </a:rPr>
              <a:t>2</a:t>
            </a:r>
            <a:r>
              <a:rPr lang="en-US" sz="1100" b="1" dirty="0">
                <a:solidFill>
                  <a:schemeClr val="bg1"/>
                </a:solidFill>
              </a:rPr>
              <a:t>C / SPI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49898" y="4291738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Flash Memory</a:t>
            </a:r>
          </a:p>
        </p:txBody>
      </p:sp>
      <p:cxnSp>
        <p:nvCxnSpPr>
          <p:cNvPr id="65" name="Elbow Connector 64"/>
          <p:cNvCxnSpPr>
            <a:stCxn id="10" idx="1"/>
            <a:endCxn id="34" idx="1"/>
          </p:cNvCxnSpPr>
          <p:nvPr/>
        </p:nvCxnSpPr>
        <p:spPr>
          <a:xfrm rot="10800000" flipV="1">
            <a:off x="450495" y="1723874"/>
            <a:ext cx="12700" cy="2826055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-1177711" y="3181444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KSDK is available to main as well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48187" y="2712626"/>
            <a:ext cx="9670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condition Sensor Readings()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Subsystems and Associated Peripherals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605608"/>
              </p:ext>
            </p:extLst>
          </p:nvPr>
        </p:nvGraphicFramePr>
        <p:xfrm>
          <a:off x="723900" y="1600200"/>
          <a:ext cx="7696200" cy="1633220"/>
        </p:xfrm>
        <a:graphic>
          <a:graphicData uri="http://schemas.openxmlformats.org/drawingml/2006/table">
            <a:tbl>
              <a:tblPr/>
              <a:tblGrid>
                <a:gridCol w="1049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0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8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Subsystem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Required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Peripherals Required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Comments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Yes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PIT or similar if bare metal;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SysTick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commonly used for RTOS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Control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Debug minimum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UART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Example projects utilize two, one for </a:t>
                      </a: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OpenSDA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wired connections, one for Bluetooth.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1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No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Tri-Color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ISSDK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Yes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>
                          <a:latin typeface="Arial"/>
                          <a:ea typeface="Times New Roman"/>
                        </a:rPr>
                        <a:t>C and/or SPI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As required by the specific set of sensors used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" y="313743"/>
            <a:ext cx="8747266" cy="94181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We Mean: Accelerometers Measure Linear Acceleration Plus Gravity?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5518" y="1653886"/>
            <a:ext cx="1971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77627" y="3733809"/>
            <a:ext cx="3134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horizontal, and at rest:</a:t>
            </a:r>
          </a:p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1g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0436" y="1653886"/>
            <a:ext cx="1971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350327" y="1392382"/>
            <a:ext cx="1357746" cy="838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9309" y="3733809"/>
            <a:ext cx="3588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horizontal, and accelerating at 1g in the direction of the arrow:</a:t>
            </a:r>
          </a:p>
          <a:p>
            <a:r>
              <a:rPr lang="en-US" dirty="0"/>
              <a:t>X = 1g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1g</a:t>
            </a:r>
          </a:p>
        </p:txBody>
      </p:sp>
    </p:spTree>
    <p:extLst>
      <p:ext uri="{BB962C8B-B14F-4D97-AF65-F5344CB8AC3E}">
        <p14:creationId xmlns:p14="http://schemas.microsoft.com/office/powerpoint/2010/main" val="332464419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280715"/>
            <a:ext cx="8438509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FRDM-K64F And FRDM-FXS-MULT2-B / Peripheral Assignments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797506"/>
              </p:ext>
            </p:extLst>
          </p:nvPr>
        </p:nvGraphicFramePr>
        <p:xfrm>
          <a:off x="609600" y="1295400"/>
          <a:ext cx="7924800" cy="4538980"/>
        </p:xfrm>
        <a:graphic>
          <a:graphicData uri="http://schemas.openxmlformats.org/drawingml/2006/table">
            <a:tbl>
              <a:tblPr/>
              <a:tblGrid>
                <a:gridCol w="167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Subsystem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Function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Suggestion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Comments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Bare-metal 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PIT0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Encapsulated in driver_pit.c/.h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FreeRTOS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SysTick</a:t>
                      </a: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Possible interaction with Sensor Toolbox metrics measurement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Control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UART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UART3 on PTC17:16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Connects to Bluetooth module on sensor shields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UART0 on PTB17:16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Connects to </a:t>
                      </a:r>
                      <a:r>
                        <a:rPr lang="en-US" sz="1400" b="0" dirty="0" err="1">
                          <a:latin typeface="Arial"/>
                          <a:ea typeface="Times New Roman"/>
                        </a:rPr>
                        <a:t>OpenSDA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 CDC (UART/USB) on the Freedom board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Red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PTB22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Green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PTE26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ISSDK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C0 on PTC11:10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All 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sensors on FRDM-FXS-MULT2-B (excluding the FXLS8471Q)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Accel/Mag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FXOS8700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address 0x1E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Gyro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FXAS21002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address 0x20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Altimeter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MPL3115A2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0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0" dirty="0">
                          <a:latin typeface="Arial"/>
                          <a:ea typeface="Times New Roman"/>
                        </a:rPr>
                        <a:t>C address 0x60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3017838" cy="79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Observations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status and control subsystems are available to both the sensor fusion core and customer functions.</a:t>
            </a:r>
          </a:p>
          <a:p>
            <a:r>
              <a:rPr lang="en-US" sz="2400" dirty="0"/>
              <a:t>Everything is coded in C, but with a top level organization that could easily be recast into C++ in the future.</a:t>
            </a:r>
          </a:p>
          <a:p>
            <a:r>
              <a:rPr lang="en-US" sz="2400" dirty="0"/>
              <a:t>The sensor fusion core is (with the possible exception of some covariance numbers) completely hardware independent.</a:t>
            </a:r>
          </a:p>
          <a:p>
            <a:r>
              <a:rPr lang="en-US" sz="2400" dirty="0"/>
              <a:t>There are no low level procedural interfaces, you just look up sensor fusion outputs from standard global locations.</a:t>
            </a:r>
          </a:p>
          <a:p>
            <a:endParaRPr lang="en-US" sz="2400" b="1" dirty="0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Road trip-</a:t>
            </a:r>
            <a:br>
              <a:rPr lang="en-US" dirty="0"/>
            </a:br>
            <a:r>
              <a:rPr lang="en-US" dirty="0"/>
              <a:t>Pause here to interactively review a project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File Structure Within the SDK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25146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SDK_2.1_FRDM-K22F-AGM01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200" y="18288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boards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23622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frdmk22f_agm01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28194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Issdk_examples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038600" y="3276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algorithms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57800" y="3733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sensorfusion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886200" y="1295400"/>
            <a:ext cx="19812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frdm_k22f.c / .h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6200" y="1752600"/>
            <a:ext cx="2057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frdm_stbc_agm01_shield.h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6200" y="2209800"/>
            <a:ext cx="1628775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Issdk_hal.h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Shape 14"/>
          <p:cNvCxnSpPr>
            <a:endCxn id="6" idx="1"/>
          </p:cNvCxnSpPr>
          <p:nvPr/>
        </p:nvCxnSpPr>
        <p:spPr>
          <a:xfrm>
            <a:off x="457200" y="1447800"/>
            <a:ext cx="762000" cy="571500"/>
          </a:xfrm>
          <a:prstGeom prst="bentConnector3">
            <a:avLst>
              <a:gd name="adj1" fmla="val 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6" idx="2"/>
            <a:endCxn id="7" idx="1"/>
          </p:cNvCxnSpPr>
          <p:nvPr/>
        </p:nvCxnSpPr>
        <p:spPr>
          <a:xfrm rot="5400000">
            <a:off x="1684338" y="2354263"/>
            <a:ext cx="342900" cy="53975"/>
          </a:xfrm>
          <a:prstGeom prst="bentConnector4">
            <a:avLst>
              <a:gd name="adj1" fmla="val 22222"/>
              <a:gd name="adj2" fmla="val 52352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7" idx="2"/>
            <a:endCxn id="8" idx="1"/>
          </p:cNvCxnSpPr>
          <p:nvPr/>
        </p:nvCxnSpPr>
        <p:spPr>
          <a:xfrm rot="16200000" flipH="1">
            <a:off x="2560637" y="26749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>
            <a:stCxn id="8" idx="2"/>
            <a:endCxn id="9" idx="1"/>
          </p:cNvCxnSpPr>
          <p:nvPr/>
        </p:nvCxnSpPr>
        <p:spPr>
          <a:xfrm rot="16200000" flipH="1">
            <a:off x="3695700" y="3124200"/>
            <a:ext cx="266700" cy="419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" idx="2"/>
            <a:endCxn id="10" idx="1"/>
          </p:cNvCxnSpPr>
          <p:nvPr/>
        </p:nvCxnSpPr>
        <p:spPr>
          <a:xfrm rot="16200000" flipH="1">
            <a:off x="4876800" y="3543300"/>
            <a:ext cx="266700" cy="4953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5800" y="28194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middleware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52600" y="32766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Issdk_1.1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819400" y="3733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algorithms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33800" y="4419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sensorfusion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5257800" y="4876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57800" y="53340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sources</a:t>
            </a:r>
          </a:p>
        </p:txBody>
      </p:sp>
      <p:cxnSp>
        <p:nvCxnSpPr>
          <p:cNvPr id="43" name="Shape 42"/>
          <p:cNvCxnSpPr>
            <a:endCxn id="35" idx="1"/>
          </p:cNvCxnSpPr>
          <p:nvPr/>
        </p:nvCxnSpPr>
        <p:spPr>
          <a:xfrm rot="16200000" flipH="1">
            <a:off x="-209550" y="2114550"/>
            <a:ext cx="1562100" cy="2286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hape 44"/>
          <p:cNvCxnSpPr>
            <a:stCxn id="35" idx="2"/>
            <a:endCxn id="36" idx="1"/>
          </p:cNvCxnSpPr>
          <p:nvPr/>
        </p:nvCxnSpPr>
        <p:spPr>
          <a:xfrm rot="16200000" flipH="1">
            <a:off x="1417637" y="31321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46"/>
          <p:cNvCxnSpPr>
            <a:stCxn id="36" idx="2"/>
            <a:endCxn id="37" idx="1"/>
          </p:cNvCxnSpPr>
          <p:nvPr/>
        </p:nvCxnSpPr>
        <p:spPr>
          <a:xfrm rot="16200000" flipH="1">
            <a:off x="2484437" y="35893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8"/>
          <p:cNvCxnSpPr>
            <a:stCxn id="37" idx="2"/>
            <a:endCxn id="38" idx="1"/>
          </p:cNvCxnSpPr>
          <p:nvPr/>
        </p:nvCxnSpPr>
        <p:spPr>
          <a:xfrm rot="16200000" flipH="1">
            <a:off x="3390900" y="4267200"/>
            <a:ext cx="495300" cy="1905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hape 50"/>
          <p:cNvCxnSpPr>
            <a:stCxn id="38" idx="2"/>
            <a:endCxn id="39" idx="1"/>
          </p:cNvCxnSpPr>
          <p:nvPr/>
        </p:nvCxnSpPr>
        <p:spPr>
          <a:xfrm rot="16200000" flipH="1">
            <a:off x="4724400" y="4533900"/>
            <a:ext cx="266700" cy="800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hape 52"/>
          <p:cNvCxnSpPr>
            <a:stCxn id="38" idx="2"/>
            <a:endCxn id="40" idx="1"/>
          </p:cNvCxnSpPr>
          <p:nvPr/>
        </p:nvCxnSpPr>
        <p:spPr>
          <a:xfrm rot="16200000" flipH="1">
            <a:off x="4495800" y="4762500"/>
            <a:ext cx="723900" cy="800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" idx="3"/>
            <a:endCxn id="11" idx="1"/>
          </p:cNvCxnSpPr>
          <p:nvPr/>
        </p:nvCxnSpPr>
        <p:spPr>
          <a:xfrm flipV="1">
            <a:off x="3155950" y="1485900"/>
            <a:ext cx="730250" cy="1066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7" idx="3"/>
            <a:endCxn id="13" idx="1"/>
          </p:cNvCxnSpPr>
          <p:nvPr/>
        </p:nvCxnSpPr>
        <p:spPr>
          <a:xfrm flipV="1">
            <a:off x="3155950" y="2400300"/>
            <a:ext cx="730250" cy="1524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7" idx="3"/>
            <a:endCxn id="12" idx="1"/>
          </p:cNvCxnSpPr>
          <p:nvPr/>
        </p:nvCxnSpPr>
        <p:spPr>
          <a:xfrm flipV="1">
            <a:off x="3155950" y="1943100"/>
            <a:ext cx="730250" cy="6096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086600" y="35814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baremetal_agm01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7086600" y="4038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freertos_agm01</a:t>
            </a:r>
          </a:p>
        </p:txBody>
      </p:sp>
      <p:cxnSp>
        <p:nvCxnSpPr>
          <p:cNvPr id="104" name="Elbow Connector 103"/>
          <p:cNvCxnSpPr>
            <a:stCxn id="10" idx="3"/>
            <a:endCxn id="99" idx="1"/>
          </p:cNvCxnSpPr>
          <p:nvPr/>
        </p:nvCxnSpPr>
        <p:spPr>
          <a:xfrm flipV="1">
            <a:off x="6705600" y="3771900"/>
            <a:ext cx="381000" cy="1524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0" idx="3"/>
            <a:endCxn id="100" idx="1"/>
          </p:cNvCxnSpPr>
          <p:nvPr/>
        </p:nvCxnSpPr>
        <p:spPr>
          <a:xfrm>
            <a:off x="6705600" y="3924300"/>
            <a:ext cx="381000" cy="304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8001000" y="4800600"/>
            <a:ext cx="838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build.h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15200" y="5257800"/>
            <a:ext cx="1600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FreeRTOSConfig.h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Shape 124"/>
          <p:cNvCxnSpPr>
            <a:stCxn id="100" idx="2"/>
            <a:endCxn id="123" idx="1"/>
          </p:cNvCxnSpPr>
          <p:nvPr/>
        </p:nvCxnSpPr>
        <p:spPr>
          <a:xfrm rot="5400000">
            <a:off x="7048500" y="4686300"/>
            <a:ext cx="1028700" cy="495300"/>
          </a:xfrm>
          <a:prstGeom prst="bentConnector4">
            <a:avLst>
              <a:gd name="adj1" fmla="val 40741"/>
              <a:gd name="adj2" fmla="val 14615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hape 126"/>
          <p:cNvCxnSpPr>
            <a:stCxn id="100" idx="2"/>
            <a:endCxn id="122" idx="1"/>
          </p:cNvCxnSpPr>
          <p:nvPr/>
        </p:nvCxnSpPr>
        <p:spPr>
          <a:xfrm rot="16200000" flipH="1">
            <a:off x="7620000" y="4610100"/>
            <a:ext cx="571500" cy="1905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gory details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 In The Sources Directory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75564"/>
              </p:ext>
            </p:extLst>
          </p:nvPr>
        </p:nvGraphicFramePr>
        <p:xfrm>
          <a:off x="350520" y="990600"/>
          <a:ext cx="8442960" cy="48133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approximations.c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Contains custom trig functions optimized</a:t>
                      </a:r>
                      <a:r>
                        <a:rPr lang="en-US" b="0" baseline="0" dirty="0"/>
                        <a:t> for performance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calibration_storage.c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Functions for</a:t>
                      </a:r>
                      <a:r>
                        <a:rPr lang="en-US" b="0" baseline="0" dirty="0"/>
                        <a:t> storing and retrieving trim parameters to/from flash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control.c</a:t>
                      </a:r>
                      <a:r>
                        <a:rPr lang="en-US" b="0" baseline="0" dirty="0"/>
                        <a:t> / .h</a:t>
                      </a:r>
                    </a:p>
                    <a:p>
                      <a:r>
                        <a:rPr lang="en-US" b="0" baseline="0" dirty="0" err="1"/>
                        <a:t>control_lpsci.c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control subsystem – responsible for communicating with the Sensor Fusion Toolbox.  </a:t>
                      </a:r>
                      <a:r>
                        <a:rPr lang="en-US" b="0" dirty="0" err="1"/>
                        <a:t>control_lpsci.c</a:t>
                      </a:r>
                      <a:r>
                        <a:rPr lang="en-US" b="0" dirty="0"/>
                        <a:t> is a custom version</a:t>
                      </a:r>
                      <a:r>
                        <a:rPr lang="en-US" b="0" baseline="0" dirty="0"/>
                        <a:t> for the KL25Z low power UART.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debug.c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Debug</a:t>
                      </a:r>
                      <a:r>
                        <a:rPr lang="en-US" b="0" baseline="0" dirty="0"/>
                        <a:t> function in support of the Sensor Fusion Toolbox for Windows.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DecodeCommandBytes.c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Responsible for decoding serial command stream from the Sensor Fusion Toolbox.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driver_&lt;</a:t>
                      </a:r>
                      <a:r>
                        <a:rPr lang="en-US" b="0" dirty="0" err="1"/>
                        <a:t>objectName</a:t>
                      </a:r>
                      <a:r>
                        <a:rPr lang="en-US" b="0" dirty="0"/>
                        <a:t>&gt;.c / .h</a:t>
                      </a:r>
                    </a:p>
                    <a:p>
                      <a:r>
                        <a:rPr lang="en-US" b="0" dirty="0" err="1"/>
                        <a:t>driver.h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sensor drivers, timer drivers.  </a:t>
                      </a:r>
                      <a:r>
                        <a:rPr lang="en-US" b="0" dirty="0" err="1"/>
                        <a:t>driver.h</a:t>
                      </a:r>
                      <a:r>
                        <a:rPr lang="en-US" b="0" dirty="0"/>
                        <a:t> is a common header file for</a:t>
                      </a:r>
                      <a:r>
                        <a:rPr lang="en-US" b="0" baseline="0" dirty="0"/>
                        <a:t> the sensors.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fusion.c</a:t>
                      </a:r>
                      <a:r>
                        <a:rPr lang="en-US" b="0" baseline="0" dirty="0"/>
                        <a:t> / 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</a:t>
                      </a:r>
                      <a:r>
                        <a:rPr lang="en-US" b="0" baseline="0" dirty="0"/>
                        <a:t> “hard core” sensor fusion routines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hal_frdm_fxs_mult2_b.c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Hardware abstraction layer for NXP sensor placement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magnetic.c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magnetic compensation sub-system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main_&lt;&gt;.c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 variety of example main()’s highlighting various options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 In The Sources Directory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73881"/>
              </p:ext>
            </p:extLst>
          </p:nvPr>
        </p:nvGraphicFramePr>
        <p:xfrm>
          <a:off x="350520" y="990600"/>
          <a:ext cx="8442960" cy="3601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matrix.c</a:t>
                      </a:r>
                      <a:r>
                        <a:rPr lang="en-US" b="0" baseline="0" dirty="0"/>
                        <a:t> / 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Generic matrix manipulation</a:t>
                      </a:r>
                      <a:r>
                        <a:rPr lang="en-US" b="0" baseline="0" dirty="0"/>
                        <a:t> routines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motionCheck.c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Routine</a:t>
                      </a:r>
                      <a:r>
                        <a:rPr lang="en-US" b="0" baseline="0" dirty="0"/>
                        <a:t> to implement low power check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orientation.c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Routines</a:t>
                      </a:r>
                      <a:r>
                        <a:rPr lang="en-US" b="0" baseline="0" dirty="0"/>
                        <a:t> for converting between various frames of reference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output_stream.h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file responsible for streaming information to the Sensor</a:t>
                      </a:r>
                      <a:r>
                        <a:rPr lang="en-US" b="0" baseline="0" dirty="0"/>
                        <a:t> Fusion toolbox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precisionAccelerometer.c</a:t>
                      </a:r>
                      <a:r>
                        <a:rPr lang="en-US" b="0" baseline="0" dirty="0"/>
                        <a:t> / 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routines for implementing precision</a:t>
                      </a:r>
                      <a:r>
                        <a:rPr lang="en-US" b="0" baseline="0" dirty="0"/>
                        <a:t> accelerometer trim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sensor_fusion</a:t>
                      </a:r>
                      <a:r>
                        <a:rPr lang="en-US" b="0" dirty="0"/>
                        <a:t> .c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top level sensor fusion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standard_build.h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A</a:t>
                      </a:r>
                      <a:r>
                        <a:rPr lang="en-US" b="0" baseline="0" dirty="0"/>
                        <a:t> standard project configuration file (an example of which should go into your project directory)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status.c</a:t>
                      </a:r>
                      <a:r>
                        <a:rPr lang="en-US" b="0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The status subsystem (basically controls the LEDs)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Important Files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12317"/>
              </p:ext>
            </p:extLst>
          </p:nvPr>
        </p:nvGraphicFramePr>
        <p:xfrm>
          <a:off x="350520" y="990600"/>
          <a:ext cx="8442960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build.h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configures the Sensor Fusion</a:t>
                      </a:r>
                      <a:r>
                        <a:rPr lang="en-US" b="0" baseline="0" dirty="0"/>
                        <a:t> build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frdm_k22f.c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Provides </a:t>
                      </a:r>
                      <a:r>
                        <a:rPr lang="en-US" b="0" dirty="0" err="1"/>
                        <a:t>Arduino</a:t>
                      </a:r>
                      <a:r>
                        <a:rPr lang="en-US" b="0" baseline="0" dirty="0"/>
                        <a:t> pin mapping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frdm_k22f.h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Defines for</a:t>
                      </a:r>
                      <a:r>
                        <a:rPr lang="en-US" b="0" baseline="0" dirty="0"/>
                        <a:t> required peripheral pins, NVM locations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issdk_hal.h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Top level .h file for board hardware abstraction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frdm_stbc_agm01_shield.h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Sensor addresses and</a:t>
                      </a:r>
                      <a:r>
                        <a:rPr lang="en-US" b="0" baseline="0" dirty="0"/>
                        <a:t> shield identifier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FreeRTOSConfig.h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/>
                        <a:t>FreeRTOS</a:t>
                      </a:r>
                      <a:r>
                        <a:rPr lang="en-US" b="0" dirty="0"/>
                        <a:t> configuration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5824"/>
              </p:ext>
            </p:extLst>
          </p:nvPr>
        </p:nvGraphicFramePr>
        <p:xfrm>
          <a:off x="381000" y="324134"/>
          <a:ext cx="3388255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SensorFusionGlobals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ControlSubsystem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pControlSubsystem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StatusSubsystem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pStatusSubsystem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pSensors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PressureSensor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AccelCalibration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AccelBuffer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MagCalibration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MagBuffer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GyroSensor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SV_1DOF_P_BASIC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SV_3DOF_G_BASIC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SV_3DOF_B_BASIC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SV_3DOF_Y_BASIC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SV_6DOF_GB_BASIC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SV_6DOF_GY_KALMAN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SV_9DOF_GBY_KALMAN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65293"/>
              </p:ext>
            </p:extLst>
          </p:nvPr>
        </p:nvGraphicFramePr>
        <p:xfrm>
          <a:off x="4315640" y="3634403"/>
          <a:ext cx="188786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Physical</a:t>
                      </a:r>
                      <a:r>
                        <a:rPr lang="en-US" sz="1600" baseline="0" dirty="0" err="1"/>
                        <a:t>Sensor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*next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void *</a:t>
                      </a:r>
                      <a:r>
                        <a:rPr lang="en-US" sz="1400" dirty="0" err="1"/>
                        <a:t>bus_driver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</a:t>
                      </a:r>
                      <a:r>
                        <a:rPr lang="en-US" sz="1400" dirty="0" err="1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initializeSensor_t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</a:rPr>
                        <a:t> *initialize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readSensor_t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 *read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1852"/>
              </p:ext>
            </p:extLst>
          </p:nvPr>
        </p:nvGraphicFramePr>
        <p:xfrm>
          <a:off x="6635902" y="3634403"/>
          <a:ext cx="188786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Physical</a:t>
                      </a:r>
                      <a:r>
                        <a:rPr lang="en-US" sz="1600" baseline="0" dirty="0" err="1"/>
                        <a:t>Sensor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*next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void *</a:t>
                      </a:r>
                      <a:r>
                        <a:rPr lang="en-US" sz="1400" dirty="0" err="1"/>
                        <a:t>bus_driver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</a:t>
                      </a:r>
                      <a:r>
                        <a:rPr lang="en-US" sz="1400" dirty="0" err="1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initializeSensor_t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</a:rPr>
                        <a:t> *initialize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readSensor_t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 *read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05045" y="4043918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315862" y="4036829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13660"/>
              </p:ext>
            </p:extLst>
          </p:nvPr>
        </p:nvGraphicFramePr>
        <p:xfrm>
          <a:off x="5680462" y="228600"/>
          <a:ext cx="28433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ControlSubsystem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02775"/>
              </p:ext>
            </p:extLst>
          </p:nvPr>
        </p:nvGraphicFramePr>
        <p:xfrm>
          <a:off x="5680462" y="1742558"/>
          <a:ext cx="284330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StatusSubsystem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3703675" y="13397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8"/>
          <p:cNvCxnSpPr>
            <a:stCxn id="10" idx="6"/>
          </p:cNvCxnSpPr>
          <p:nvPr/>
        </p:nvCxnSpPr>
        <p:spPr>
          <a:xfrm>
            <a:off x="3810000" y="1403498"/>
            <a:ext cx="1371600" cy="2177902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11370" y="4107713"/>
            <a:ext cx="524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22187" y="4100624"/>
            <a:ext cx="5339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703675" y="9968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03675" y="7047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741774" y="768497"/>
            <a:ext cx="19386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741774" y="1060597"/>
            <a:ext cx="1938688" cy="830965"/>
          </a:xfrm>
          <a:prstGeom prst="bentConnector3">
            <a:avLst>
              <a:gd name="adj1" fmla="val 86030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136064"/>
              </p:ext>
            </p:extLst>
          </p:nvPr>
        </p:nvGraphicFramePr>
        <p:xfrm>
          <a:off x="228604" y="685800"/>
          <a:ext cx="8686795" cy="5596082"/>
        </p:xfrm>
        <a:graphic>
          <a:graphicData uri="http://schemas.openxmlformats.org/drawingml/2006/table">
            <a:tbl>
              <a:tblPr/>
              <a:tblGrid>
                <a:gridCol w="1293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5531">
                <a:tc rowSpan="2"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Description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Data Type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Fusion algorithm option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SV_COMMON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(accel)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B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(auto compass)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(gyro)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GB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eCompass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accel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 + gyro)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GBY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(9-axis)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15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roll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fPhi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pitch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fThe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yaw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fPsi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compass heading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fRho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tilt angle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fChi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orientation matrix (unitless)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fRPl[3][3]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fRPl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fRM[3][3]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quaternion (unitless)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Quaternion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fq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rotation vector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fRVec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fRVecPl[3]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fRVecPl[3]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angular velocity in dps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 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</a:t>
                      </a: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Int32_t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magnetic inclination angle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fLPDelta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0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fDeltaPl</a:t>
                      </a: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endParaRPr lang="en-US" sz="1100" b="0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2900" y="228600"/>
            <a:ext cx="8458200" cy="6858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400" b="1" dirty="0"/>
              <a:t>Where To Find Things In The Global Structures…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6400800"/>
            <a:ext cx="7010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Additional rows available in the Sensor Fusion User’s Guide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Gyroscope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340" y="1021568"/>
            <a:ext cx="4165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“6 axis” system is known as an Inertial Measurement Unit or “IMU”</a:t>
            </a:r>
          </a:p>
          <a:p>
            <a:r>
              <a:rPr lang="en-US" dirty="0">
                <a:sym typeface="Symbol"/>
              </a:rPr>
              <a:t>This is a Right Hand System (RHR)</a:t>
            </a:r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>
            <a:off x="906681" y="2431854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627653" y="4781784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2885570" y="4781784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565813" y="3235777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4864458" y="3050256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8591" y="479613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20790" y="26827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9477" y="14380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9140000" flipV="1">
            <a:off x="4117118" y="4871198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04303" y="294406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cxnSp>
        <p:nvCxnSpPr>
          <p:cNvPr id="16" name="Straight Connector 23"/>
          <p:cNvCxnSpPr/>
          <p:nvPr/>
        </p:nvCxnSpPr>
        <p:spPr>
          <a:xfrm>
            <a:off x="3875014" y="4781784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7560000">
            <a:off x="5811613" y="3396356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765733" y="2405996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6"/>
          <p:cNvGrpSpPr/>
          <p:nvPr/>
        </p:nvGrpSpPr>
        <p:grpSpPr>
          <a:xfrm>
            <a:off x="2707841" y="2356537"/>
            <a:ext cx="4105976" cy="3165621"/>
            <a:chOff x="2691939" y="2069304"/>
            <a:chExt cx="4105976" cy="3165621"/>
          </a:xfrm>
        </p:grpSpPr>
        <p:grpSp>
          <p:nvGrpSpPr>
            <p:cNvPr id="3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22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Curved Right Arrow 23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Right Arrow 24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lock Arc 25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4086970" y="4787671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12687" y="2259156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003234" y="3054288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0" y="5658048"/>
            <a:ext cx="812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3-axis gyroscope measures angular velocity about each of the 3 axes.</a:t>
            </a:r>
          </a:p>
        </p:txBody>
      </p:sp>
    </p:spTree>
    <p:extLst>
      <p:ext uri="{BB962C8B-B14F-4D97-AF65-F5344CB8AC3E}">
        <p14:creationId xmlns:p14="http://schemas.microsoft.com/office/powerpoint/2010/main" val="3750824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43" y="280715"/>
            <a:ext cx="8747266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Status Sub-System States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404543"/>
              </p:ext>
            </p:extLst>
          </p:nvPr>
        </p:nvGraphicFramePr>
        <p:xfrm>
          <a:off x="914400" y="1371600"/>
          <a:ext cx="6736079" cy="3276597"/>
        </p:xfrm>
        <a:graphic>
          <a:graphicData uri="http://schemas.openxmlformats.org/drawingml/2006/table">
            <a:tbl>
              <a:tblPr/>
              <a:tblGrid>
                <a:gridCol w="194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State Name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LED 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Description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OFF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OFF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The application hasn't started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INITIALIZING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Solid Green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Initializing sensors and algorithms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NORMAL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Blinking Green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Operation is nominal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HARD_FAULT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Solid 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latin typeface="Arial"/>
                          <a:ea typeface="Times New Roman"/>
                        </a:rPr>
                        <a:t>Nonrecoverable</a:t>
                      </a:r>
                      <a:r>
                        <a:rPr lang="en-US" sz="1600" dirty="0">
                          <a:latin typeface="Arial"/>
                          <a:ea typeface="Times New Roman"/>
                        </a:rPr>
                        <a:t> FAULT = something went very wrong.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SOFT_FAULT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Red Flash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Recoverable FAULT = something went wrong, but we can keep going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of Reference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78113"/>
              </p:ext>
            </p:extLst>
          </p:nvPr>
        </p:nvGraphicFramePr>
        <p:xfrm>
          <a:off x="1143000" y="1295400"/>
          <a:ext cx="7010400" cy="4419601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Aerospace (NED)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Android (ENU)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Windows 8 (ENU)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Axes alignment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XYZ = NED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XYZ = ENU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XYN = ENU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96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Accelerometer sign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Gravity-Acceleration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Acceleration-Gravity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Gravity-Acceleration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Accelerometer reading when flat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G[Z] = +1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G[Z] = +1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G[Z] = –1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Direction of increasing angles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Counterclockwise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Compass heading 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0">
                          <a:latin typeface="Arial"/>
                          <a:ea typeface="Times New Roman"/>
                          <a:cs typeface="Times New Roman"/>
                        </a:rPr>
                        <a:t>and yaw angle 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</a:rPr>
                        <a:t> = </a:t>
                      </a:r>
                      <a:r>
                        <a:rPr lang="en-US" sz="1400" b="0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</a:rPr>
                        <a:t> = 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0" dirty="0">
                          <a:latin typeface="Arial"/>
                          <a:ea typeface="Times New Roman"/>
                          <a:cs typeface="Times New Roman"/>
                        </a:rPr>
                        <a:t>= 360°–</a:t>
                      </a:r>
                      <a:r>
                        <a:rPr lang="en-US" sz="1400" b="0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0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Drivers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sensor driver has at least two functions</a:t>
            </a:r>
          </a:p>
          <a:p>
            <a:pPr lvl="1"/>
            <a:r>
              <a:rPr lang="en-US" sz="2400" dirty="0"/>
              <a:t>&lt;sensor&gt;_init</a:t>
            </a:r>
          </a:p>
          <a:p>
            <a:pPr lvl="1"/>
            <a:r>
              <a:rPr lang="en-US" sz="2400" dirty="0"/>
              <a:t>&lt;sensor&gt;_Read</a:t>
            </a:r>
          </a:p>
          <a:p>
            <a:r>
              <a:rPr lang="en-US" sz="2400" dirty="0"/>
              <a:t>Higher power sensors may also have:</a:t>
            </a:r>
          </a:p>
          <a:p>
            <a:pPr lvl="1"/>
            <a:r>
              <a:rPr lang="en-US" sz="2400" dirty="0"/>
              <a:t>&lt;sensor&gt;_Idle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only parameter typically affecting sensor initialization is desired sampling rate. These are set as a function of </a:t>
            </a:r>
            <a:r>
              <a:rPr lang="en-US" sz="2400" dirty="0" err="1"/>
              <a:t>build.h</a:t>
            </a:r>
            <a:r>
              <a:rPr lang="en-US" sz="2400" dirty="0"/>
              <a:t> options at compile time.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Foundation Functions for Drivers Include: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For I2C: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Register_I2C_Read()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Sensor_I2C_Write()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Sensor_I2C_Read()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For SPI-based devices: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Register_SPI_Read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Sensor_SPI_Write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Sensor_SPI_Read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Multi-Rate Data Consumption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762000" y="1295400"/>
          <a:ext cx="7620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5800" y="3124200"/>
            <a:ext cx="16002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Sensor </a:t>
            </a:r>
            <a:r>
              <a:rPr lang="en-US" sz="2200" dirty="0"/>
              <a:t>HW FIFOs f</a:t>
            </a:r>
            <a:r>
              <a:rPr lang="en-US" sz="2200" dirty="0">
                <a:solidFill>
                  <a:schemeClr val="tx1"/>
                </a:solidFill>
              </a:rPr>
              <a:t>ill at the s</a:t>
            </a:r>
            <a:r>
              <a:rPr lang="en-US" sz="2200" dirty="0"/>
              <a:t>ensor sampling rate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124200"/>
            <a:ext cx="18288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Each </a:t>
            </a:r>
            <a:r>
              <a:rPr lang="en-US" sz="2200" dirty="0">
                <a:solidFill>
                  <a:schemeClr val="tx1"/>
                </a:solidFill>
              </a:rPr>
              <a:t>river transfers data from HW FIFO to SW FIFO at that driver’s 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0" y="3124200"/>
            <a:ext cx="18288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SW FIFOs are emptied at the fusion rate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Hardware Abstraction Layer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38148" y="761176"/>
            <a:ext cx="7067704" cy="2667824"/>
            <a:chOff x="2210689" y="2179393"/>
            <a:chExt cx="7067704" cy="2667824"/>
          </a:xfrm>
        </p:grpSpPr>
        <p:sp>
          <p:nvSpPr>
            <p:cNvPr id="6" name="Rectangle 5"/>
            <p:cNvSpPr/>
            <p:nvPr/>
          </p:nvSpPr>
          <p:spPr>
            <a:xfrm>
              <a:off x="2754352" y="2865864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00767" y="3066583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536909" y="2977376"/>
              <a:ext cx="847487" cy="51295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497875" y="3490332"/>
              <a:ext cx="886521" cy="5352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384396" y="2609385"/>
              <a:ext cx="0" cy="88094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38362" y="224005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2762" y="275858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0689" y="389110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46680" y="445424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MMA8451Q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18305" y="2805203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564720" y="3732062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52"/>
            <p:cNvGrpSpPr/>
            <p:nvPr/>
          </p:nvGrpSpPr>
          <p:grpSpPr>
            <a:xfrm>
              <a:off x="7761828" y="2548724"/>
              <a:ext cx="886521" cy="1416205"/>
              <a:chOff x="3384396" y="2497873"/>
              <a:chExt cx="886521" cy="141620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3423430" y="2865864"/>
                <a:ext cx="847487" cy="51295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3384396" y="3378820"/>
                <a:ext cx="886521" cy="53525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4270917" y="2497873"/>
                <a:ext cx="0" cy="88094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502315" y="217939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8240" y="4477885"/>
              <a:ext cx="12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FXAS21002</a:t>
              </a:r>
            </a:p>
          </p:txBody>
        </p:sp>
        <p:sp>
          <p:nvSpPr>
            <p:cNvPr id="20" name="Curved Right Arrow 19"/>
            <p:cNvSpPr/>
            <p:nvPr/>
          </p:nvSpPr>
          <p:spPr>
            <a:xfrm>
              <a:off x="8502315" y="2758582"/>
              <a:ext cx="292068" cy="308001"/>
            </a:xfrm>
            <a:prstGeom prst="curved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Group 39"/>
            <p:cNvGrpSpPr/>
            <p:nvPr/>
          </p:nvGrpSpPr>
          <p:grpSpPr>
            <a:xfrm>
              <a:off x="5400314" y="2782230"/>
              <a:ext cx="1260088" cy="1260088"/>
              <a:chOff x="2575932" y="1806498"/>
              <a:chExt cx="1260088" cy="126008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575932" y="1806498"/>
                <a:ext cx="1260088" cy="12600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  <a:sp3d extrusionH="406400" prstMaterial="powder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122347" y="2007217"/>
                <a:ext cx="122663" cy="1226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5182871" y="2893742"/>
              <a:ext cx="847487" cy="5129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143837" y="3406698"/>
              <a:ext cx="886521" cy="5352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030358" y="3417848"/>
              <a:ext cx="0" cy="8809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30358" y="410855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8724" y="2674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6651" y="380747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40249" y="4454912"/>
              <a:ext cx="1127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MAG3110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16715" y="26979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74642" y="383044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8640730" y="2673934"/>
              <a:ext cx="5080" cy="259222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rved Up Arrow 31"/>
            <p:cNvSpPr/>
            <p:nvPr/>
          </p:nvSpPr>
          <p:spPr>
            <a:xfrm rot="2940000" flipH="1" flipV="1">
              <a:off x="7935344" y="3021428"/>
              <a:ext cx="393635" cy="299360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981533" y="3017077"/>
              <a:ext cx="187293" cy="110837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rved Up Arrow 33"/>
            <p:cNvSpPr/>
            <p:nvPr/>
          </p:nvSpPr>
          <p:spPr>
            <a:xfrm rot="-1500000">
              <a:off x="7945681" y="3623673"/>
              <a:ext cx="372960" cy="216778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7844318" y="3732062"/>
              <a:ext cx="324508" cy="172984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0221" y="4002617"/>
            <a:ext cx="7067704" cy="2667824"/>
            <a:chOff x="2210689" y="2179393"/>
            <a:chExt cx="7067704" cy="2667824"/>
          </a:xfrm>
        </p:grpSpPr>
        <p:sp>
          <p:nvSpPr>
            <p:cNvPr id="42" name="Rectangle 41"/>
            <p:cNvSpPr/>
            <p:nvPr/>
          </p:nvSpPr>
          <p:spPr>
            <a:xfrm>
              <a:off x="2754352" y="2865864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300767" y="3066583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2536909" y="2977376"/>
              <a:ext cx="847487" cy="51295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497875" y="3490332"/>
              <a:ext cx="886521" cy="5352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3384396" y="2609385"/>
              <a:ext cx="0" cy="88094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238362" y="224005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52762" y="275858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10689" y="389110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36745" y="445424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MMA8451Q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18305" y="2805203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564720" y="3732062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78"/>
            <p:cNvGrpSpPr/>
            <p:nvPr/>
          </p:nvGrpSpPr>
          <p:grpSpPr>
            <a:xfrm>
              <a:off x="7761828" y="2548724"/>
              <a:ext cx="886521" cy="1416205"/>
              <a:chOff x="3384396" y="2497873"/>
              <a:chExt cx="886521" cy="1416205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3423430" y="2865864"/>
                <a:ext cx="847487" cy="51295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>
                <a:off x="3384396" y="3378820"/>
                <a:ext cx="886521" cy="53525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V="1">
                <a:off x="4270917" y="2497873"/>
                <a:ext cx="0" cy="88094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8502315" y="217939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58240" y="4477885"/>
              <a:ext cx="12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FXAS21002</a:t>
              </a:r>
            </a:p>
          </p:txBody>
        </p:sp>
        <p:sp>
          <p:nvSpPr>
            <p:cNvPr id="56" name="Curved Right Arrow 55"/>
            <p:cNvSpPr/>
            <p:nvPr/>
          </p:nvSpPr>
          <p:spPr>
            <a:xfrm>
              <a:off x="8502315" y="2758582"/>
              <a:ext cx="292068" cy="308001"/>
            </a:xfrm>
            <a:prstGeom prst="curved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82"/>
            <p:cNvGrpSpPr/>
            <p:nvPr/>
          </p:nvGrpSpPr>
          <p:grpSpPr>
            <a:xfrm>
              <a:off x="5400314" y="2782230"/>
              <a:ext cx="1260088" cy="1260088"/>
              <a:chOff x="2575932" y="1806498"/>
              <a:chExt cx="1260088" cy="1260088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575932" y="1806498"/>
                <a:ext cx="1260088" cy="12600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  <a:sp3d extrusionH="406400" prstMaterial="powder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122347" y="2007217"/>
                <a:ext cx="122663" cy="1226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Arrow Connector 57"/>
            <p:cNvCxnSpPr/>
            <p:nvPr/>
          </p:nvCxnSpPr>
          <p:spPr>
            <a:xfrm flipH="1" flipV="1">
              <a:off x="5182871" y="2893742"/>
              <a:ext cx="847487" cy="5129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143837" y="3406698"/>
              <a:ext cx="886521" cy="5352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6030358" y="2536104"/>
              <a:ext cx="0" cy="8809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867568" y="2211168"/>
              <a:ext cx="354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98724" y="2674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56651" y="380747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05089" y="4477885"/>
              <a:ext cx="207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corrected MAG3110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6715" y="26979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74642" y="383044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8640730" y="2673934"/>
              <a:ext cx="5080" cy="259222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rved Up Arrow 67"/>
            <p:cNvSpPr/>
            <p:nvPr/>
          </p:nvSpPr>
          <p:spPr>
            <a:xfrm rot="2940000" flipH="1" flipV="1">
              <a:off x="7935344" y="3021428"/>
              <a:ext cx="393635" cy="299360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7981533" y="3017077"/>
              <a:ext cx="187293" cy="110837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rved Up Arrow 69"/>
            <p:cNvSpPr/>
            <p:nvPr/>
          </p:nvSpPr>
          <p:spPr>
            <a:xfrm rot="-1500000">
              <a:off x="7945681" y="3623673"/>
              <a:ext cx="372960" cy="216778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7844318" y="3732062"/>
              <a:ext cx="324508" cy="172984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Core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2800" dirty="0" err="1"/>
              <a:t>initSensorFusionGlobals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installSensor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initializeFusionEngine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readSensors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conditionSensorReadings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runFusion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applyPerturbation</a:t>
            </a:r>
            <a:r>
              <a:rPr lang="en-US" sz="2800" dirty="0"/>
              <a:t>() (debug only)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Your Frame of Reference in </a:t>
            </a:r>
            <a:r>
              <a:rPr lang="en-US" dirty="0" err="1">
                <a:solidFill>
                  <a:schemeClr val="tx1"/>
                </a:solidFill>
              </a:rPr>
              <a:t>board.h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#define NED 0     ///&lt; identifier for NED (Aerospace) axes and angles</a:t>
            </a:r>
          </a:p>
          <a:p>
            <a:pPr>
              <a:buNone/>
            </a:pPr>
            <a:r>
              <a:rPr lang="en-US" dirty="0"/>
              <a:t>#define ANDROID 1       ///&lt; identifier for Android axes and angles</a:t>
            </a:r>
          </a:p>
          <a:p>
            <a:pPr>
              <a:buNone/>
            </a:pPr>
            <a:r>
              <a:rPr lang="en-US" dirty="0"/>
              <a:t>#define WIN8 2              ///&lt; identifier for Windows 8 axes and angles</a:t>
            </a:r>
          </a:p>
          <a:p>
            <a:pPr>
              <a:buNone/>
            </a:pPr>
            <a:r>
              <a:rPr lang="en-US" dirty="0"/>
              <a:t>#define THISCOORDSYSTEM NED ///&lt; Use this one!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Selection Fields in </a:t>
            </a:r>
            <a:r>
              <a:rPr lang="en-US" dirty="0" err="1"/>
              <a:t>Build.h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25530"/>
              </p:ext>
            </p:extLst>
          </p:nvPr>
        </p:nvGraphicFramePr>
        <p:xfrm>
          <a:off x="685799" y="1371600"/>
          <a:ext cx="8001000" cy="3657600"/>
        </p:xfrm>
        <a:graphic>
          <a:graphicData uri="http://schemas.openxmlformats.org/drawingml/2006/table">
            <a:tbl>
              <a:tblPr/>
              <a:tblGrid>
                <a:gridCol w="204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Algorithm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build.h control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To Include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To Exclude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Altimetry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F_1DOF_P_BASIC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0x0100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Tilt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0x0200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2D Automotive 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F_3DOF_B_BASIC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0x0400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Rotation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F_3DOF_Y_BASIC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0x0800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Tilt Compensated eCompass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F_6DOF_GB_BASIC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0x1000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Gaming Handset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F_6DOF_GY_KALMAN 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0x2000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Gyro Stabilized 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F_9DOF_GBY_KALMAN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latin typeface="Arial"/>
                          <a:ea typeface="Times New Roman"/>
                        </a:rPr>
                        <a:t>0x4000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Selection Fields In </a:t>
            </a:r>
            <a:r>
              <a:rPr lang="en-US" dirty="0" err="1"/>
              <a:t>Build.h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214816"/>
              </p:ext>
            </p:extLst>
          </p:nvPr>
        </p:nvGraphicFramePr>
        <p:xfrm>
          <a:off x="762000" y="1524000"/>
          <a:ext cx="7391400" cy="3291840"/>
        </p:xfrm>
        <a:graphic>
          <a:graphicData uri="http://schemas.openxmlformats.org/drawingml/2006/table">
            <a:tbl>
              <a:tblPr/>
              <a:tblGrid>
                <a:gridCol w="162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Sensor Type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build.h control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To Include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To Exclude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Accelerometer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F_USING_ACCEL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0x0001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Magnetometer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F_USING_MAG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0x0002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Gyroscope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F_USING_GYRO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0x0004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Pressure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F_USING_PRESSURE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0x0008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Temperature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F_USING_TEMPERATURE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0x0010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Custom 1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000000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6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11277</TotalTime>
  <Pages>0</Pages>
  <Words>6135</Words>
  <Characters>0</Characters>
  <Application>Microsoft Office PowerPoint</Application>
  <DocSecurity>0</DocSecurity>
  <PresentationFormat>On-screen Show (4:3)</PresentationFormat>
  <Lines>0</Lines>
  <Paragraphs>1372</Paragraphs>
  <Slides>126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</vt:lpstr>
      <vt:lpstr>Courier New</vt:lpstr>
      <vt:lpstr>Symbol</vt:lpstr>
      <vt:lpstr>Times New Roman</vt:lpstr>
      <vt:lpstr>Wingdings</vt:lpstr>
      <vt:lpstr>0_Master Content Slide</vt:lpstr>
      <vt:lpstr>10_ FSL Logo Slide</vt:lpstr>
      <vt:lpstr>Sensor Fusion for NXP Microcontrollers – Part 1</vt:lpstr>
      <vt:lpstr>Part 1 vs Part 2</vt:lpstr>
      <vt:lpstr>Part 1 Agenda</vt:lpstr>
      <vt:lpstr>Navigation Icons</vt:lpstr>
      <vt:lpstr>Documentation Included In The Sensor Fusion Kit</vt:lpstr>
      <vt:lpstr>Sensors 101 </vt:lpstr>
      <vt:lpstr>An Accelerometer Measures Linear Acceleration Plus Gravity</vt:lpstr>
      <vt:lpstr>What Do We Mean: Accelerometers Measure Linear Acceleration Plus Gravity?</vt:lpstr>
      <vt:lpstr>Adding a Gyroscope</vt:lpstr>
      <vt:lpstr>Adding a Magnetometer</vt:lpstr>
      <vt:lpstr>As an Aside...</vt:lpstr>
      <vt:lpstr>Adding a Pressure Sensor</vt:lpstr>
      <vt:lpstr>Pressure Can Give You An Estimate Of Altitude </vt:lpstr>
      <vt:lpstr>Notice This Is A Log Scale...</vt:lpstr>
      <vt:lpstr>Gyro ready to active = 2/ODR + 10ms</vt:lpstr>
      <vt:lpstr>Sensor Strengths &amp; Weaknesses</vt:lpstr>
      <vt:lpstr>Additional Observations</vt:lpstr>
      <vt:lpstr>Sensor Types Required As Function Of Algorithm</vt:lpstr>
      <vt:lpstr>What is the sensor fusion library used for? </vt:lpstr>
      <vt:lpstr>What Is The Sensor Fusion Library Used For? </vt:lpstr>
      <vt:lpstr>Why Is This Important?</vt:lpstr>
      <vt:lpstr>Sensor Fusion Data Flow for Consumer Devices</vt:lpstr>
      <vt:lpstr>NXP Sensor Fusion Version 7.00 </vt:lpstr>
      <vt:lpstr>Version 5.00 Versus Version 7.xx</vt:lpstr>
      <vt:lpstr>Magnetic Calibration Tradeoffs Between V5.00 And V7.Xx Sensor Fusion</vt:lpstr>
      <vt:lpstr>Version 5.00 Versus Version 7.xx</vt:lpstr>
      <vt:lpstr>http://www.nxp.com/sensorfusion</vt:lpstr>
      <vt:lpstr>Community Support for Sensor Fusion</vt:lpstr>
      <vt:lpstr>Supported Hardware and how to get it </vt:lpstr>
      <vt:lpstr>Required Hardware for V7.00 Sensor Fusion</vt:lpstr>
      <vt:lpstr>FRDM-STBC-AGM01 Sensor Shield</vt:lpstr>
      <vt:lpstr>FRDM-K22F Freedom Development Platform</vt:lpstr>
      <vt:lpstr>FRDM-K22F Features</vt:lpstr>
      <vt:lpstr>If You Have A FRDM-K64F</vt:lpstr>
      <vt:lpstr>Open SDA</vt:lpstr>
      <vt:lpstr>OpenSDA Resources</vt:lpstr>
      <vt:lpstr>http://www.nxp.com/freedom</vt:lpstr>
      <vt:lpstr>Sensor Fusion Toolbox for Windows </vt:lpstr>
      <vt:lpstr>Sensor Fusion Toolbox for Windows</vt:lpstr>
      <vt:lpstr>Put Your Board Flat On The Table When Starting Up</vt:lpstr>
      <vt:lpstr>Time To Wave The Board Around</vt:lpstr>
      <vt:lpstr>Now Have Magnetic Calibration</vt:lpstr>
      <vt:lpstr>Sensors Tab</vt:lpstr>
      <vt:lpstr>Dynamics Tab</vt:lpstr>
      <vt:lpstr>Kalman Filter Tab</vt:lpstr>
      <vt:lpstr>Magnetics Tab</vt:lpstr>
      <vt:lpstr>Precision Accelerometer Tab</vt:lpstr>
      <vt:lpstr>Precise Control Of Measurement Angles Is Only Required Once: Flat</vt:lpstr>
      <vt:lpstr>Inertial Navigations Systems Tab</vt:lpstr>
      <vt:lpstr>Sensor Fusion Toolbox for Android</vt:lpstr>
      <vt:lpstr>Sensor Fusion Toolbox for Android</vt:lpstr>
      <vt:lpstr>Download it Using Google Play</vt:lpstr>
      <vt:lpstr>Navigating the Android GUI</vt:lpstr>
      <vt:lpstr>More Utility Functions</vt:lpstr>
      <vt:lpstr>If You Are Using A FRDM-MULT2-B Board</vt:lpstr>
      <vt:lpstr>Sample Applications</vt:lpstr>
      <vt:lpstr>Data Collection</vt:lpstr>
      <vt:lpstr>The Freescale Sensor Fusion Toolbox Features by Platform</vt:lpstr>
      <vt:lpstr>Using the MCUXpresso Config Tools to generate a Version 7.00 sensor-fusion enabled SDK </vt:lpstr>
      <vt:lpstr>Getting the KSDK - https://mcuxpresso.nxp.com</vt:lpstr>
      <vt:lpstr>Create a New Configuration</vt:lpstr>
      <vt:lpstr>PowerPoint Presentation</vt:lpstr>
      <vt:lpstr>PowerPoint Presentation</vt:lpstr>
      <vt:lpstr>Hint</vt:lpstr>
      <vt:lpstr>After Downloading And Expanding The SDK</vt:lpstr>
      <vt:lpstr>Supported development tools and how to get them </vt:lpstr>
      <vt:lpstr>http://www.nxp.com/mcuxpresso</vt:lpstr>
      <vt:lpstr>Kinetis Design Studio : http://www.nxp.com/kds</vt:lpstr>
      <vt:lpstr>When Invoking KDS, You Will Be Asked To Select A Workspace</vt:lpstr>
      <vt:lpstr>Close The Welcome Screen</vt:lpstr>
      <vt:lpstr>File-&gt;Import-&gt;Existing Projects Into Workspace</vt:lpstr>
      <vt:lpstr>You Can Now Double Click On One Of The Projects To Open It.</vt:lpstr>
      <vt:lpstr>After Clicking The Hammer Icon To Build, You May Have A Few Warnings…</vt:lpstr>
      <vt:lpstr>Run-&gt;Debug Configurations</vt:lpstr>
      <vt:lpstr>Uncheck The “Enable SWO” Checkbox On The Startup Tab.  Then Click The “Debug” Button</vt:lpstr>
      <vt:lpstr>Your Program Has Been Downloaded , Is Paused At The Start Of Execution And Is Ready To Run/Debug</vt:lpstr>
      <vt:lpstr>Version 7.xx sensor fusion library structure </vt:lpstr>
      <vt:lpstr>PowerPoint Presentation</vt:lpstr>
      <vt:lpstr>Primary Subsystems and Associated Peripherals</vt:lpstr>
      <vt:lpstr>Example: FRDM-K64F And FRDM-FXS-MULT2-B / Peripheral Assignments </vt:lpstr>
      <vt:lpstr>Observations</vt:lpstr>
      <vt:lpstr>IDE Road trip- Pause here to interactively review a project</vt:lpstr>
      <vt:lpstr>Sensor Fusion File Structure Within the SDK</vt:lpstr>
      <vt:lpstr>Various gory details</vt:lpstr>
      <vt:lpstr>What To Look For In The Sources Directory</vt:lpstr>
      <vt:lpstr>What To Look For In The Sources Directory</vt:lpstr>
      <vt:lpstr>Examples of Other Important Files</vt:lpstr>
      <vt:lpstr>PowerPoint Presentation</vt:lpstr>
      <vt:lpstr>PowerPoint Presentation</vt:lpstr>
      <vt:lpstr>Status Sub-System States</vt:lpstr>
      <vt:lpstr>Frame of Reference Variations</vt:lpstr>
      <vt:lpstr>Sensor Drivers</vt:lpstr>
      <vt:lpstr>Foundation Functions for Drivers Include:</vt:lpstr>
      <vt:lpstr>Multi-Rate Data Consumption</vt:lpstr>
      <vt:lpstr>Importance of the Hardware Abstraction Layer</vt:lpstr>
      <vt:lpstr>Core Functions</vt:lpstr>
      <vt:lpstr>Selecting Your Frame of Reference in board.h</vt:lpstr>
      <vt:lpstr>Algorithm Selection Fields in Build.h</vt:lpstr>
      <vt:lpstr>Sensor Selection Fields In Build.h</vt:lpstr>
      <vt:lpstr>Selecting Sensor Sample Rates and FIFO Sizes in Board.h</vt:lpstr>
      <vt:lpstr>Bare Metal Sensor Fusion</vt:lpstr>
      <vt:lpstr>Bare Metal Sensor Fusion - #Includes</vt:lpstr>
      <vt:lpstr>Bare Metal Sensor Fusion – Global Definitions</vt:lpstr>
      <vt:lpstr>Bare Metal Sensor Fusion – Initialization in Main()</vt:lpstr>
      <vt:lpstr>Bare Metal Sensor Fusion – Main() Loop</vt:lpstr>
      <vt:lpstr>FreeRTOS sensor fusion</vt:lpstr>
      <vt:lpstr>FreeRTOS Sensor Fusion - #Includes</vt:lpstr>
      <vt:lpstr>FreeRTOS Sensor Fusion – Global Definitions</vt:lpstr>
      <vt:lpstr>FreeRTOS Sensor Fusion – Main() Page 1</vt:lpstr>
      <vt:lpstr>FreeRTOS Sensor Fusion – Main() Page 2</vt:lpstr>
      <vt:lpstr>FreeRTOS Sensor Fusion – read_task()</vt:lpstr>
      <vt:lpstr>FreeRTOS Sensor Fusion – fusion_task()</vt:lpstr>
      <vt:lpstr>Implementing Fusion Standby Mode</vt:lpstr>
      <vt:lpstr>Fusion Standby Mode</vt:lpstr>
      <vt:lpstr>motionCheck() Function</vt:lpstr>
      <vt:lpstr>main() and read_sensors() are Unaffected</vt:lpstr>
      <vt:lpstr>fusion_task() Modifications Continued…</vt:lpstr>
      <vt:lpstr>fusion_task() Modifications Completed</vt:lpstr>
      <vt:lpstr>Topics for Another Day</vt:lpstr>
      <vt:lpstr>Topics For Another Day</vt:lpstr>
      <vt:lpstr>Part 1 Agenda - Review</vt:lpstr>
      <vt:lpstr>The 3-Axis Tilt Algorithm Returns the Same Value for all 4 Variations Below</vt:lpstr>
      <vt:lpstr>Legend For Couple Slides…</vt:lpstr>
      <vt:lpstr>PowerPoint Presentation</vt:lpstr>
      <vt:lpstr>9-axis Accel + Mag + Gyro Complementary Indirect Kalman Filter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4:3 Ratio</dc:title>
  <dc:creator>rls02c</dc:creator>
  <cp:lastModifiedBy>Stanley Mike-RMPE01</cp:lastModifiedBy>
  <cp:revision>524</cp:revision>
  <dcterms:created xsi:type="dcterms:W3CDTF">2012-11-14T23:25:03Z</dcterms:created>
  <dcterms:modified xsi:type="dcterms:W3CDTF">2017-05-16T16:41:50Z</dcterms:modified>
</cp:coreProperties>
</file>